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9" r:id="rId5"/>
    <p:sldMasterId id="2147483687" r:id="rId6"/>
  </p:sldMasterIdLst>
  <p:notesMasterIdLst>
    <p:notesMasterId r:id="rId61"/>
  </p:notesMasterIdLst>
  <p:handoutMasterIdLst>
    <p:handoutMasterId r:id="rId62"/>
  </p:handoutMasterIdLst>
  <p:sldIdLst>
    <p:sldId id="257" r:id="rId7"/>
    <p:sldId id="270" r:id="rId8"/>
    <p:sldId id="350" r:id="rId9"/>
    <p:sldId id="327" r:id="rId10"/>
    <p:sldId id="351" r:id="rId11"/>
    <p:sldId id="328" r:id="rId12"/>
    <p:sldId id="332" r:id="rId13"/>
    <p:sldId id="334" r:id="rId14"/>
    <p:sldId id="335" r:id="rId15"/>
    <p:sldId id="385" r:id="rId16"/>
    <p:sldId id="389" r:id="rId17"/>
    <p:sldId id="329" r:id="rId18"/>
    <p:sldId id="325" r:id="rId19"/>
    <p:sldId id="331" r:id="rId20"/>
    <p:sldId id="326" r:id="rId21"/>
    <p:sldId id="336" r:id="rId22"/>
    <p:sldId id="337" r:id="rId23"/>
    <p:sldId id="339" r:id="rId24"/>
    <p:sldId id="340" r:id="rId25"/>
    <p:sldId id="342" r:id="rId26"/>
    <p:sldId id="338" r:id="rId27"/>
    <p:sldId id="344" r:id="rId28"/>
    <p:sldId id="345" r:id="rId29"/>
    <p:sldId id="343" r:id="rId30"/>
    <p:sldId id="365" r:id="rId31"/>
    <p:sldId id="352" r:id="rId32"/>
    <p:sldId id="353" r:id="rId33"/>
    <p:sldId id="377" r:id="rId34"/>
    <p:sldId id="354" r:id="rId35"/>
    <p:sldId id="387" r:id="rId36"/>
    <p:sldId id="388" r:id="rId37"/>
    <p:sldId id="386" r:id="rId38"/>
    <p:sldId id="355" r:id="rId39"/>
    <p:sldId id="374" r:id="rId40"/>
    <p:sldId id="375" r:id="rId41"/>
    <p:sldId id="376" r:id="rId42"/>
    <p:sldId id="356" r:id="rId43"/>
    <p:sldId id="369" r:id="rId44"/>
    <p:sldId id="370" r:id="rId45"/>
    <p:sldId id="368" r:id="rId46"/>
    <p:sldId id="371" r:id="rId47"/>
    <p:sldId id="390" r:id="rId48"/>
    <p:sldId id="357" r:id="rId49"/>
    <p:sldId id="358" r:id="rId50"/>
    <p:sldId id="359" r:id="rId51"/>
    <p:sldId id="379" r:id="rId52"/>
    <p:sldId id="384" r:id="rId53"/>
    <p:sldId id="380" r:id="rId54"/>
    <p:sldId id="373" r:id="rId55"/>
    <p:sldId id="382" r:id="rId56"/>
    <p:sldId id="381" r:id="rId57"/>
    <p:sldId id="383" r:id="rId58"/>
    <p:sldId id="360" r:id="rId59"/>
    <p:sldId id="366" r:id="rId60"/>
  </p:sldIdLst>
  <p:sldSz cx="24418925" cy="13716000"/>
  <p:notesSz cx="6858000" cy="9144000"/>
  <p:defaultTextStyle>
    <a:defPPr>
      <a:defRPr lang="en-US"/>
    </a:defPPr>
    <a:lvl1pPr marL="0" algn="l" defTabSz="1830446" rtl="0" eaLnBrk="1" latinLnBrk="0" hangingPunct="1">
      <a:defRPr sz="3603" kern="1200">
        <a:solidFill>
          <a:schemeClr val="tx1"/>
        </a:solidFill>
        <a:latin typeface="+mn-lt"/>
        <a:ea typeface="+mn-ea"/>
        <a:cs typeface="+mn-cs"/>
      </a:defRPr>
    </a:lvl1pPr>
    <a:lvl2pPr marL="915223" algn="l" defTabSz="1830446" rtl="0" eaLnBrk="1" latinLnBrk="0" hangingPunct="1">
      <a:defRPr sz="3603" kern="1200">
        <a:solidFill>
          <a:schemeClr val="tx1"/>
        </a:solidFill>
        <a:latin typeface="+mn-lt"/>
        <a:ea typeface="+mn-ea"/>
        <a:cs typeface="+mn-cs"/>
      </a:defRPr>
    </a:lvl2pPr>
    <a:lvl3pPr marL="1830446" algn="l" defTabSz="1830446" rtl="0" eaLnBrk="1" latinLnBrk="0" hangingPunct="1">
      <a:defRPr sz="3603" kern="1200">
        <a:solidFill>
          <a:schemeClr val="tx1"/>
        </a:solidFill>
        <a:latin typeface="+mn-lt"/>
        <a:ea typeface="+mn-ea"/>
        <a:cs typeface="+mn-cs"/>
      </a:defRPr>
    </a:lvl3pPr>
    <a:lvl4pPr marL="2745669" algn="l" defTabSz="1830446" rtl="0" eaLnBrk="1" latinLnBrk="0" hangingPunct="1">
      <a:defRPr sz="3603" kern="1200">
        <a:solidFill>
          <a:schemeClr val="tx1"/>
        </a:solidFill>
        <a:latin typeface="+mn-lt"/>
        <a:ea typeface="+mn-ea"/>
        <a:cs typeface="+mn-cs"/>
      </a:defRPr>
    </a:lvl4pPr>
    <a:lvl5pPr marL="3660892" algn="l" defTabSz="1830446" rtl="0" eaLnBrk="1" latinLnBrk="0" hangingPunct="1">
      <a:defRPr sz="3603" kern="1200">
        <a:solidFill>
          <a:schemeClr val="tx1"/>
        </a:solidFill>
        <a:latin typeface="+mn-lt"/>
        <a:ea typeface="+mn-ea"/>
        <a:cs typeface="+mn-cs"/>
      </a:defRPr>
    </a:lvl5pPr>
    <a:lvl6pPr marL="4576115" algn="l" defTabSz="1830446" rtl="0" eaLnBrk="1" latinLnBrk="0" hangingPunct="1">
      <a:defRPr sz="3603" kern="1200">
        <a:solidFill>
          <a:schemeClr val="tx1"/>
        </a:solidFill>
        <a:latin typeface="+mn-lt"/>
        <a:ea typeface="+mn-ea"/>
        <a:cs typeface="+mn-cs"/>
      </a:defRPr>
    </a:lvl6pPr>
    <a:lvl7pPr marL="5491338" algn="l" defTabSz="1830446" rtl="0" eaLnBrk="1" latinLnBrk="0" hangingPunct="1">
      <a:defRPr sz="3603" kern="1200">
        <a:solidFill>
          <a:schemeClr val="tx1"/>
        </a:solidFill>
        <a:latin typeface="+mn-lt"/>
        <a:ea typeface="+mn-ea"/>
        <a:cs typeface="+mn-cs"/>
      </a:defRPr>
    </a:lvl7pPr>
    <a:lvl8pPr marL="6406561" algn="l" defTabSz="1830446" rtl="0" eaLnBrk="1" latinLnBrk="0" hangingPunct="1">
      <a:defRPr sz="3603" kern="1200">
        <a:solidFill>
          <a:schemeClr val="tx1"/>
        </a:solidFill>
        <a:latin typeface="+mn-lt"/>
        <a:ea typeface="+mn-ea"/>
        <a:cs typeface="+mn-cs"/>
      </a:defRPr>
    </a:lvl8pPr>
    <a:lvl9pPr marL="7321784" algn="l" defTabSz="1830446" rtl="0" eaLnBrk="1" latinLnBrk="0" hangingPunct="1">
      <a:defRPr sz="360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9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B47E7"/>
    <a:srgbClr val="2E2E2F"/>
    <a:srgbClr val="00306E"/>
    <a:srgbClr val="009900"/>
    <a:srgbClr val="FEDA2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681B3-68F5-4F30-9A2A-9050DF87D033}" v="5" dt="2025-02-16T07:46:40.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0" autoAdjust="0"/>
    <p:restoredTop sz="90663" autoAdjust="0"/>
  </p:normalViewPr>
  <p:slideViewPr>
    <p:cSldViewPr snapToGrid="0" snapToObjects="1">
      <p:cViewPr varScale="1">
        <p:scale>
          <a:sx n="37" d="100"/>
          <a:sy n="37" d="100"/>
        </p:scale>
        <p:origin x="348" y="56"/>
      </p:cViewPr>
      <p:guideLst>
        <p:guide orient="horz" pos="4320"/>
        <p:guide pos="7691"/>
      </p:guideLst>
    </p:cSldViewPr>
  </p:slideViewPr>
  <p:notesTextViewPr>
    <p:cViewPr>
      <p:scale>
        <a:sx n="3" d="2"/>
        <a:sy n="3" d="2"/>
      </p:scale>
      <p:origin x="0" y="0"/>
    </p:cViewPr>
  </p:notesTextViewPr>
  <p:notesViewPr>
    <p:cSldViewPr snapToGrid="0" snapToObjects="1">
      <p:cViewPr varScale="1">
        <p:scale>
          <a:sx n="69" d="100"/>
          <a:sy n="69" d="100"/>
        </p:scale>
        <p:origin x="326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Linh" userId="06786250-6cdf-42b9-be78-35767cad431b" providerId="ADAL" clId="{9E26BA02-E7EC-4444-9CE0-5F3FCCF55B53}"/>
    <pc:docChg chg="undo custSel modSld">
      <pc:chgData name="Ho, Linh" userId="06786250-6cdf-42b9-be78-35767cad431b" providerId="ADAL" clId="{9E26BA02-E7EC-4444-9CE0-5F3FCCF55B53}" dt="2021-02-26T00:19:53.420" v="168"/>
      <pc:docMkLst>
        <pc:docMk/>
      </pc:docMkLst>
      <pc:sldChg chg="addSp delSp modSp mod">
        <pc:chgData name="Ho, Linh" userId="06786250-6cdf-42b9-be78-35767cad431b" providerId="ADAL" clId="{9E26BA02-E7EC-4444-9CE0-5F3FCCF55B53}" dt="2021-02-26T00:19:53.420" v="168"/>
        <pc:sldMkLst>
          <pc:docMk/>
          <pc:sldMk cId="1712058352" sldId="359"/>
        </pc:sldMkLst>
      </pc:sldChg>
      <pc:sldChg chg="addSp delSp mod">
        <pc:chgData name="Ho, Linh" userId="06786250-6cdf-42b9-be78-35767cad431b" providerId="ADAL" clId="{9E26BA02-E7EC-4444-9CE0-5F3FCCF55B53}" dt="2021-02-26T00:09:21.963" v="4" actId="9405"/>
        <pc:sldMkLst>
          <pc:docMk/>
          <pc:sldMk cId="2263479270" sldId="360"/>
        </pc:sldMkLst>
      </pc:sldChg>
    </pc:docChg>
  </pc:docChgLst>
  <pc:docChgLst>
    <pc:chgData name="Ho, Linh" userId="06786250-6cdf-42b9-be78-35767cad431b" providerId="ADAL" clId="{DA5DA2FF-135D-4417-B3AE-6331E8D873DB}"/>
    <pc:docChg chg="custSel modSld">
      <pc:chgData name="Ho, Linh" userId="06786250-6cdf-42b9-be78-35767cad431b" providerId="ADAL" clId="{DA5DA2FF-135D-4417-B3AE-6331E8D873DB}" dt="2021-02-25T20:38:24.859" v="494"/>
      <pc:docMkLst>
        <pc:docMk/>
      </pc:docMkLst>
      <pc:sldChg chg="addSp modSp mod">
        <pc:chgData name="Ho, Linh" userId="06786250-6cdf-42b9-be78-35767cad431b" providerId="ADAL" clId="{DA5DA2FF-135D-4417-B3AE-6331E8D873DB}" dt="2021-02-25T20:38:24.859" v="494"/>
        <pc:sldMkLst>
          <pc:docMk/>
          <pc:sldMk cId="1712058352" sldId="359"/>
        </pc:sldMkLst>
      </pc:sldChg>
    </pc:docChg>
  </pc:docChgLst>
  <pc:docChgLst>
    <pc:chgData name="Ho, Linh" userId="06786250-6cdf-42b9-be78-35767cad431b" providerId="ADAL" clId="{4E2D0A07-D0A3-4AB4-9108-A2FD4CA1731C}"/>
    <pc:docChg chg="undo custSel addSld modSld">
      <pc:chgData name="Ho, Linh" userId="06786250-6cdf-42b9-be78-35767cad431b" providerId="ADAL" clId="{4E2D0A07-D0A3-4AB4-9108-A2FD4CA1731C}" dt="2025-02-13T01:55:18.409" v="1333" actId="20577"/>
      <pc:docMkLst>
        <pc:docMk/>
      </pc:docMkLst>
      <pc:sldChg chg="addSp modSp mod">
        <pc:chgData name="Ho, Linh" userId="06786250-6cdf-42b9-be78-35767cad431b" providerId="ADAL" clId="{4E2D0A07-D0A3-4AB4-9108-A2FD4CA1731C}" dt="2025-02-12T23:54:16.304" v="15" actId="207"/>
        <pc:sldMkLst>
          <pc:docMk/>
          <pc:sldMk cId="1351034785" sldId="257"/>
        </pc:sldMkLst>
        <pc:spChg chg="add mod">
          <ac:chgData name="Ho, Linh" userId="06786250-6cdf-42b9-be78-35767cad431b" providerId="ADAL" clId="{4E2D0A07-D0A3-4AB4-9108-A2FD4CA1731C}" dt="2025-02-12T23:54:16.304" v="15" actId="207"/>
          <ac:spMkLst>
            <pc:docMk/>
            <pc:sldMk cId="1351034785" sldId="257"/>
            <ac:spMk id="5" creationId="{89F1B528-D77E-FA43-B317-DA4BAC7B87D0}"/>
          </ac:spMkLst>
        </pc:spChg>
      </pc:sldChg>
      <pc:sldChg chg="addSp delSp mod">
        <pc:chgData name="Ho, Linh" userId="06786250-6cdf-42b9-be78-35767cad431b" providerId="ADAL" clId="{4E2D0A07-D0A3-4AB4-9108-A2FD4CA1731C}" dt="2025-02-12T23:53:48.229" v="3" actId="21"/>
        <pc:sldMkLst>
          <pc:docMk/>
          <pc:sldMk cId="946592509" sldId="270"/>
        </pc:sldMkLst>
      </pc:sldChg>
      <pc:sldChg chg="addSp modSp mod">
        <pc:chgData name="Ho, Linh" userId="06786250-6cdf-42b9-be78-35767cad431b" providerId="ADAL" clId="{4E2D0A07-D0A3-4AB4-9108-A2FD4CA1731C}" dt="2025-02-13T00:05:59.289" v="298" actId="20577"/>
        <pc:sldMkLst>
          <pc:docMk/>
          <pc:sldMk cId="1423333323" sldId="325"/>
        </pc:sldMkLst>
        <pc:spChg chg="mod">
          <ac:chgData name="Ho, Linh" userId="06786250-6cdf-42b9-be78-35767cad431b" providerId="ADAL" clId="{4E2D0A07-D0A3-4AB4-9108-A2FD4CA1731C}" dt="2025-02-13T00:05:59.289" v="298" actId="20577"/>
          <ac:spMkLst>
            <pc:docMk/>
            <pc:sldMk cId="1423333323" sldId="325"/>
            <ac:spMk id="2" creationId="{6F4AEA44-AE95-4053-A981-DA8B99B8D739}"/>
          </ac:spMkLst>
        </pc:spChg>
        <pc:spChg chg="add mod">
          <ac:chgData name="Ho, Linh" userId="06786250-6cdf-42b9-be78-35767cad431b" providerId="ADAL" clId="{4E2D0A07-D0A3-4AB4-9108-A2FD4CA1731C}" dt="2025-02-13T00:05:20.706" v="293"/>
          <ac:spMkLst>
            <pc:docMk/>
            <pc:sldMk cId="1423333323" sldId="325"/>
            <ac:spMk id="10" creationId="{AEC8D288-8CE0-CFA0-2BAC-6BCFD8189990}"/>
          </ac:spMkLst>
        </pc:spChg>
      </pc:sldChg>
      <pc:sldChg chg="modSp mod">
        <pc:chgData name="Ho, Linh" userId="06786250-6cdf-42b9-be78-35767cad431b" providerId="ADAL" clId="{4E2D0A07-D0A3-4AB4-9108-A2FD4CA1731C}" dt="2025-02-13T00:07:42.927" v="475" actId="20577"/>
        <pc:sldMkLst>
          <pc:docMk/>
          <pc:sldMk cId="1972317157" sldId="329"/>
        </pc:sldMkLst>
        <pc:spChg chg="mod">
          <ac:chgData name="Ho, Linh" userId="06786250-6cdf-42b9-be78-35767cad431b" providerId="ADAL" clId="{4E2D0A07-D0A3-4AB4-9108-A2FD4CA1731C}" dt="2025-02-13T00:07:42.927" v="475" actId="20577"/>
          <ac:spMkLst>
            <pc:docMk/>
            <pc:sldMk cId="1972317157" sldId="329"/>
            <ac:spMk id="6" creationId="{00000000-0000-0000-0000-000000000000}"/>
          </ac:spMkLst>
        </pc:spChg>
      </pc:sldChg>
      <pc:sldChg chg="addSp modSp mod modAnim">
        <pc:chgData name="Ho, Linh" userId="06786250-6cdf-42b9-be78-35767cad431b" providerId="ADAL" clId="{4E2D0A07-D0A3-4AB4-9108-A2FD4CA1731C}" dt="2025-02-13T00:09:17.637" v="478"/>
        <pc:sldMkLst>
          <pc:docMk/>
          <pc:sldMk cId="2305185645" sldId="331"/>
        </pc:sldMkLst>
        <pc:spChg chg="mod">
          <ac:chgData name="Ho, Linh" userId="06786250-6cdf-42b9-be78-35767cad431b" providerId="ADAL" clId="{4E2D0A07-D0A3-4AB4-9108-A2FD4CA1731C}" dt="2025-02-13T00:06:37.652" v="353" actId="20577"/>
          <ac:spMkLst>
            <pc:docMk/>
            <pc:sldMk cId="2305185645" sldId="331"/>
            <ac:spMk id="2" creationId="{6F4AEA44-AE95-4053-A981-DA8B99B8D739}"/>
          </ac:spMkLst>
        </pc:spChg>
        <pc:spChg chg="add mod">
          <ac:chgData name="Ho, Linh" userId="06786250-6cdf-42b9-be78-35767cad431b" providerId="ADAL" clId="{4E2D0A07-D0A3-4AB4-9108-A2FD4CA1731C}" dt="2025-02-13T00:08:09.288" v="477" actId="1076"/>
          <ac:spMkLst>
            <pc:docMk/>
            <pc:sldMk cId="2305185645" sldId="331"/>
            <ac:spMk id="9" creationId="{DF2DC775-E5AF-1485-5E22-FDF52C40012F}"/>
          </ac:spMkLst>
        </pc:spChg>
        <pc:spChg chg="add mod">
          <ac:chgData name="Ho, Linh" userId="06786250-6cdf-42b9-be78-35767cad431b" providerId="ADAL" clId="{4E2D0A07-D0A3-4AB4-9108-A2FD4CA1731C}" dt="2025-02-13T00:09:17.637" v="478"/>
          <ac:spMkLst>
            <pc:docMk/>
            <pc:sldMk cId="2305185645" sldId="331"/>
            <ac:spMk id="10" creationId="{DC4A62D4-4409-BBE8-853D-47630099C4C3}"/>
          </ac:spMkLst>
        </pc:spChg>
      </pc:sldChg>
      <pc:sldChg chg="addSp modSp mod">
        <pc:chgData name="Ho, Linh" userId="06786250-6cdf-42b9-be78-35767cad431b" providerId="ADAL" clId="{4E2D0A07-D0A3-4AB4-9108-A2FD4CA1731C}" dt="2025-02-12T23:58:12.556" v="34" actId="20577"/>
        <pc:sldMkLst>
          <pc:docMk/>
          <pc:sldMk cId="3252277154" sldId="332"/>
        </pc:sldMkLst>
        <pc:spChg chg="add mod">
          <ac:chgData name="Ho, Linh" userId="06786250-6cdf-42b9-be78-35767cad431b" providerId="ADAL" clId="{4E2D0A07-D0A3-4AB4-9108-A2FD4CA1731C}" dt="2025-02-12T23:58:12.556" v="34" actId="20577"/>
          <ac:spMkLst>
            <pc:docMk/>
            <pc:sldMk cId="3252277154" sldId="332"/>
            <ac:spMk id="5" creationId="{4A2AE4DD-05B8-7FC5-7BE7-1AC184060D45}"/>
          </ac:spMkLst>
        </pc:spChg>
      </pc:sldChg>
      <pc:sldChg chg="addSp modSp mod">
        <pc:chgData name="Ho, Linh" userId="06786250-6cdf-42b9-be78-35767cad431b" providerId="ADAL" clId="{4E2D0A07-D0A3-4AB4-9108-A2FD4CA1731C}" dt="2025-02-13T00:05:37.043" v="295" actId="20577"/>
        <pc:sldMkLst>
          <pc:docMk/>
          <pc:sldMk cId="2717650341" sldId="334"/>
        </pc:sldMkLst>
        <pc:spChg chg="mod">
          <ac:chgData name="Ho, Linh" userId="06786250-6cdf-42b9-be78-35767cad431b" providerId="ADAL" clId="{4E2D0A07-D0A3-4AB4-9108-A2FD4CA1731C}" dt="2025-02-13T00:05:33.106" v="294" actId="20577"/>
          <ac:spMkLst>
            <pc:docMk/>
            <pc:sldMk cId="2717650341" sldId="334"/>
            <ac:spMk id="4" creationId="{72337CF2-654D-4B02-8A9A-0A2D79E80DBD}"/>
          </ac:spMkLst>
        </pc:spChg>
        <pc:spChg chg="add mod">
          <ac:chgData name="Ho, Linh" userId="06786250-6cdf-42b9-be78-35767cad431b" providerId="ADAL" clId="{4E2D0A07-D0A3-4AB4-9108-A2FD4CA1731C}" dt="2025-02-12T23:58:56.751" v="35"/>
          <ac:spMkLst>
            <pc:docMk/>
            <pc:sldMk cId="2717650341" sldId="334"/>
            <ac:spMk id="5" creationId="{E13839C8-EB3A-EE08-D18C-1F483CF85464}"/>
          </ac:spMkLst>
        </pc:spChg>
        <pc:spChg chg="mod">
          <ac:chgData name="Ho, Linh" userId="06786250-6cdf-42b9-be78-35767cad431b" providerId="ADAL" clId="{4E2D0A07-D0A3-4AB4-9108-A2FD4CA1731C}" dt="2025-02-13T00:05:37.043" v="295" actId="20577"/>
          <ac:spMkLst>
            <pc:docMk/>
            <pc:sldMk cId="2717650341" sldId="334"/>
            <ac:spMk id="6" creationId="{A09D90EE-5773-4582-BC82-7829F4360380}"/>
          </ac:spMkLst>
        </pc:spChg>
      </pc:sldChg>
      <pc:sldChg chg="addSp modSp mod">
        <pc:chgData name="Ho, Linh" userId="06786250-6cdf-42b9-be78-35767cad431b" providerId="ADAL" clId="{4E2D0A07-D0A3-4AB4-9108-A2FD4CA1731C}" dt="2025-02-13T00:05:49.964" v="297" actId="20577"/>
        <pc:sldMkLst>
          <pc:docMk/>
          <pc:sldMk cId="426545217" sldId="335"/>
        </pc:sldMkLst>
        <pc:spChg chg="mod">
          <ac:chgData name="Ho, Linh" userId="06786250-6cdf-42b9-be78-35767cad431b" providerId="ADAL" clId="{4E2D0A07-D0A3-4AB4-9108-A2FD4CA1731C}" dt="2025-02-13T00:05:49.964" v="297" actId="20577"/>
          <ac:spMkLst>
            <pc:docMk/>
            <pc:sldMk cId="426545217" sldId="335"/>
            <ac:spMk id="2" creationId="{679D0FE1-3E5F-4B11-8A81-ACA9D7BA2A39}"/>
          </ac:spMkLst>
        </pc:spChg>
        <pc:spChg chg="add mod">
          <ac:chgData name="Ho, Linh" userId="06786250-6cdf-42b9-be78-35767cad431b" providerId="ADAL" clId="{4E2D0A07-D0A3-4AB4-9108-A2FD4CA1731C}" dt="2025-02-12T23:59:00.470" v="36"/>
          <ac:spMkLst>
            <pc:docMk/>
            <pc:sldMk cId="426545217" sldId="335"/>
            <ac:spMk id="4" creationId="{311A7016-066F-DBCD-70E1-77C4105342F7}"/>
          </ac:spMkLst>
        </pc:spChg>
      </pc:sldChg>
      <pc:sldChg chg="modSp mod">
        <pc:chgData name="Ho, Linh" userId="06786250-6cdf-42b9-be78-35767cad431b" providerId="ADAL" clId="{4E2D0A07-D0A3-4AB4-9108-A2FD4CA1731C}" dt="2025-02-10T21:14:55.657" v="1" actId="1037"/>
        <pc:sldMkLst>
          <pc:docMk/>
          <pc:sldMk cId="3211962858" sldId="344"/>
        </pc:sldMkLst>
        <pc:spChg chg="mod">
          <ac:chgData name="Ho, Linh" userId="06786250-6cdf-42b9-be78-35767cad431b" providerId="ADAL" clId="{4E2D0A07-D0A3-4AB4-9108-A2FD4CA1731C}" dt="2025-02-10T21:14:55.657" v="1" actId="1037"/>
          <ac:spMkLst>
            <pc:docMk/>
            <pc:sldMk cId="3211962858" sldId="344"/>
            <ac:spMk id="12" creationId="{00000000-0000-0000-0000-000000000000}"/>
          </ac:spMkLst>
        </pc:spChg>
      </pc:sldChg>
      <pc:sldChg chg="addSp delSp modSp mod">
        <pc:chgData name="Ho, Linh" userId="06786250-6cdf-42b9-be78-35767cad431b" providerId="ADAL" clId="{4E2D0A07-D0A3-4AB4-9108-A2FD4CA1731C}" dt="2025-02-13T00:30:25.592" v="665" actId="478"/>
        <pc:sldMkLst>
          <pc:docMk/>
          <pc:sldMk cId="3754234865" sldId="354"/>
        </pc:sldMkLst>
        <pc:spChg chg="mod">
          <ac:chgData name="Ho, Linh" userId="06786250-6cdf-42b9-be78-35767cad431b" providerId="ADAL" clId="{4E2D0A07-D0A3-4AB4-9108-A2FD4CA1731C}" dt="2025-02-13T00:22:34.986" v="481" actId="20577"/>
          <ac:spMkLst>
            <pc:docMk/>
            <pc:sldMk cId="3754234865" sldId="354"/>
            <ac:spMk id="3" creationId="{00000000-0000-0000-0000-000000000000}"/>
          </ac:spMkLst>
        </pc:spChg>
      </pc:sldChg>
      <pc:sldChg chg="delSp modSp new mod">
        <pc:chgData name="Ho, Linh" userId="06786250-6cdf-42b9-be78-35767cad431b" providerId="ADAL" clId="{4E2D0A07-D0A3-4AB4-9108-A2FD4CA1731C}" dt="2025-02-13T00:01:10.796" v="200" actId="20577"/>
        <pc:sldMkLst>
          <pc:docMk/>
          <pc:sldMk cId="3765196354" sldId="385"/>
        </pc:sldMkLst>
        <pc:spChg chg="mod">
          <ac:chgData name="Ho, Linh" userId="06786250-6cdf-42b9-be78-35767cad431b" providerId="ADAL" clId="{4E2D0A07-D0A3-4AB4-9108-A2FD4CA1731C}" dt="2025-02-13T00:00:05.549" v="57" actId="207"/>
          <ac:spMkLst>
            <pc:docMk/>
            <pc:sldMk cId="3765196354" sldId="385"/>
            <ac:spMk id="2" creationId="{B5DDFEDD-A10A-F675-B0CA-78327682FD9F}"/>
          </ac:spMkLst>
        </pc:spChg>
        <pc:spChg chg="mod">
          <ac:chgData name="Ho, Linh" userId="06786250-6cdf-42b9-be78-35767cad431b" providerId="ADAL" clId="{4E2D0A07-D0A3-4AB4-9108-A2FD4CA1731C}" dt="2025-02-13T00:01:10.796" v="200" actId="20577"/>
          <ac:spMkLst>
            <pc:docMk/>
            <pc:sldMk cId="3765196354" sldId="385"/>
            <ac:spMk id="3" creationId="{04316FB0-27CD-3460-8BB4-30365BDABE77}"/>
          </ac:spMkLst>
        </pc:spChg>
      </pc:sldChg>
      <pc:sldChg chg="modSp add mod">
        <pc:chgData name="Ho, Linh" userId="06786250-6cdf-42b9-be78-35767cad431b" providerId="ADAL" clId="{4E2D0A07-D0A3-4AB4-9108-A2FD4CA1731C}" dt="2025-02-13T00:30:49.683" v="668" actId="1076"/>
        <pc:sldMkLst>
          <pc:docMk/>
          <pc:sldMk cId="1622763797" sldId="386"/>
        </pc:sldMkLst>
        <pc:spChg chg="mod">
          <ac:chgData name="Ho, Linh" userId="06786250-6cdf-42b9-be78-35767cad431b" providerId="ADAL" clId="{4E2D0A07-D0A3-4AB4-9108-A2FD4CA1731C}" dt="2025-02-13T00:23:04.005" v="484" actId="21"/>
          <ac:spMkLst>
            <pc:docMk/>
            <pc:sldMk cId="1622763797" sldId="386"/>
            <ac:spMk id="3" creationId="{81666AA0-317F-716C-1F36-D49D626A3B73}"/>
          </ac:spMkLst>
        </pc:spChg>
        <pc:spChg chg="mod">
          <ac:chgData name="Ho, Linh" userId="06786250-6cdf-42b9-be78-35767cad431b" providerId="ADAL" clId="{4E2D0A07-D0A3-4AB4-9108-A2FD4CA1731C}" dt="2025-02-13T00:30:18.713" v="664" actId="207"/>
          <ac:spMkLst>
            <pc:docMk/>
            <pc:sldMk cId="1622763797" sldId="386"/>
            <ac:spMk id="4" creationId="{5C69B948-49D8-E976-3488-455756B1DCE0}"/>
          </ac:spMkLst>
        </pc:spChg>
        <pc:spChg chg="mod">
          <ac:chgData name="Ho, Linh" userId="06786250-6cdf-42b9-be78-35767cad431b" providerId="ADAL" clId="{4E2D0A07-D0A3-4AB4-9108-A2FD4CA1731C}" dt="2025-02-13T00:30:49.683" v="668" actId="1076"/>
          <ac:spMkLst>
            <pc:docMk/>
            <pc:sldMk cId="1622763797" sldId="386"/>
            <ac:spMk id="6" creationId="{30A4550E-E26F-7B41-C60D-4C12F4A8A96A}"/>
          </ac:spMkLst>
        </pc:spChg>
      </pc:sldChg>
      <pc:sldChg chg="addSp delSp modSp add mod modAnim">
        <pc:chgData name="Ho, Linh" userId="06786250-6cdf-42b9-be78-35767cad431b" providerId="ADAL" clId="{4E2D0A07-D0A3-4AB4-9108-A2FD4CA1731C}" dt="2025-02-13T00:43:15.062" v="766"/>
        <pc:sldMkLst>
          <pc:docMk/>
          <pc:sldMk cId="1883197143" sldId="387"/>
        </pc:sldMkLst>
        <pc:spChg chg="add mod">
          <ac:chgData name="Ho, Linh" userId="06786250-6cdf-42b9-be78-35767cad431b" providerId="ADAL" clId="{4E2D0A07-D0A3-4AB4-9108-A2FD4CA1731C}" dt="2025-02-13T00:30:31.849" v="666" actId="1076"/>
          <ac:spMkLst>
            <pc:docMk/>
            <pc:sldMk cId="1883197143" sldId="387"/>
            <ac:spMk id="5" creationId="{938A0545-5879-D345-7B67-0CA538793F07}"/>
          </ac:spMkLst>
        </pc:spChg>
        <pc:spChg chg="mod">
          <ac:chgData name="Ho, Linh" userId="06786250-6cdf-42b9-be78-35767cad431b" providerId="ADAL" clId="{4E2D0A07-D0A3-4AB4-9108-A2FD4CA1731C}" dt="2025-02-13T00:31:51.030" v="674" actId="1076"/>
          <ac:spMkLst>
            <pc:docMk/>
            <pc:sldMk cId="1883197143" sldId="387"/>
            <ac:spMk id="7" creationId="{BA7FA5A0-61F4-F040-1BAD-9B30B55CBA4B}"/>
          </ac:spMkLst>
        </pc:spChg>
        <pc:spChg chg="add mod">
          <ac:chgData name="Ho, Linh" userId="06786250-6cdf-42b9-be78-35767cad431b" providerId="ADAL" clId="{4E2D0A07-D0A3-4AB4-9108-A2FD4CA1731C}" dt="2025-02-13T00:25:47.568" v="519" actId="20577"/>
          <ac:spMkLst>
            <pc:docMk/>
            <pc:sldMk cId="1883197143" sldId="387"/>
            <ac:spMk id="8" creationId="{8E45F7BE-5D5E-6D29-B597-2E6084ACE85C}"/>
          </ac:spMkLst>
        </pc:spChg>
        <pc:spChg chg="add mod">
          <ac:chgData name="Ho, Linh" userId="06786250-6cdf-42b9-be78-35767cad431b" providerId="ADAL" clId="{4E2D0A07-D0A3-4AB4-9108-A2FD4CA1731C}" dt="2025-02-13T00:24:30.012" v="495"/>
          <ac:spMkLst>
            <pc:docMk/>
            <pc:sldMk cId="1883197143" sldId="387"/>
            <ac:spMk id="9" creationId="{754B9915-55C2-F365-E92B-FA98FC39ECE1}"/>
          </ac:spMkLst>
        </pc:spChg>
        <pc:spChg chg="add mod">
          <ac:chgData name="Ho, Linh" userId="06786250-6cdf-42b9-be78-35767cad431b" providerId="ADAL" clId="{4E2D0A07-D0A3-4AB4-9108-A2FD4CA1731C}" dt="2025-02-13T00:43:04.592" v="764" actId="208"/>
          <ac:spMkLst>
            <pc:docMk/>
            <pc:sldMk cId="1883197143" sldId="387"/>
            <ac:spMk id="12" creationId="{DEECA9E3-0536-3900-1DD0-04F9E4E0EAE1}"/>
          </ac:spMkLst>
        </pc:spChg>
        <pc:picChg chg="add mod">
          <ac:chgData name="Ho, Linh" userId="06786250-6cdf-42b9-be78-35767cad431b" providerId="ADAL" clId="{4E2D0A07-D0A3-4AB4-9108-A2FD4CA1731C}" dt="2025-02-13T00:31:47.815" v="673" actId="1076"/>
          <ac:picMkLst>
            <pc:docMk/>
            <pc:sldMk cId="1883197143" sldId="387"/>
            <ac:picMk id="11" creationId="{D462C00C-FA43-4C2D-F623-6726E95D8912}"/>
          </ac:picMkLst>
        </pc:picChg>
      </pc:sldChg>
      <pc:sldChg chg="addSp modSp new mod">
        <pc:chgData name="Ho, Linh" userId="06786250-6cdf-42b9-be78-35767cad431b" providerId="ADAL" clId="{4E2D0A07-D0A3-4AB4-9108-A2FD4CA1731C}" dt="2025-02-13T00:46:29.096" v="771"/>
        <pc:sldMkLst>
          <pc:docMk/>
          <pc:sldMk cId="529307963" sldId="388"/>
        </pc:sldMkLst>
        <pc:spChg chg="add mod">
          <ac:chgData name="Ho, Linh" userId="06786250-6cdf-42b9-be78-35767cad431b" providerId="ADAL" clId="{4E2D0A07-D0A3-4AB4-9108-A2FD4CA1731C}" dt="2025-02-13T00:46:29.096" v="771"/>
          <ac:spMkLst>
            <pc:docMk/>
            <pc:sldMk cId="529307963" sldId="388"/>
            <ac:spMk id="7" creationId="{6C4C2733-7BD5-B9D8-6ECC-2C066CF5A595}"/>
          </ac:spMkLst>
        </pc:spChg>
        <pc:picChg chg="add mod">
          <ac:chgData name="Ho, Linh" userId="06786250-6cdf-42b9-be78-35767cad431b" providerId="ADAL" clId="{4E2D0A07-D0A3-4AB4-9108-A2FD4CA1731C}" dt="2025-02-13T00:44:01.769" v="770" actId="1076"/>
          <ac:picMkLst>
            <pc:docMk/>
            <pc:sldMk cId="529307963" sldId="388"/>
            <ac:picMk id="6" creationId="{4C3D4C50-3380-D2B8-14E9-138D7F4EB9B7}"/>
          </ac:picMkLst>
        </pc:picChg>
      </pc:sldChg>
      <pc:sldChg chg="addSp modSp new mod">
        <pc:chgData name="Ho, Linh" userId="06786250-6cdf-42b9-be78-35767cad431b" providerId="ADAL" clId="{4E2D0A07-D0A3-4AB4-9108-A2FD4CA1731C}" dt="2025-02-13T00:39:26.818" v="761" actId="207"/>
        <pc:sldMkLst>
          <pc:docMk/>
          <pc:sldMk cId="1326888017" sldId="389"/>
        </pc:sldMkLst>
        <pc:spChg chg="mod">
          <ac:chgData name="Ho, Linh" userId="06786250-6cdf-42b9-be78-35767cad431b" providerId="ADAL" clId="{4E2D0A07-D0A3-4AB4-9108-A2FD4CA1731C}" dt="2025-02-13T00:39:26.818" v="761" actId="207"/>
          <ac:spMkLst>
            <pc:docMk/>
            <pc:sldMk cId="1326888017" sldId="389"/>
            <ac:spMk id="2" creationId="{7A70E5A0-E039-B2A9-B5DA-76353D6A823A}"/>
          </ac:spMkLst>
        </pc:spChg>
        <pc:picChg chg="add mod">
          <ac:chgData name="Ho, Linh" userId="06786250-6cdf-42b9-be78-35767cad431b" providerId="ADAL" clId="{4E2D0A07-D0A3-4AB4-9108-A2FD4CA1731C}" dt="2025-02-13T00:38:38.549" v="679" actId="14100"/>
          <ac:picMkLst>
            <pc:docMk/>
            <pc:sldMk cId="1326888017" sldId="389"/>
            <ac:picMk id="6" creationId="{1EF7A8F6-E17A-C3E6-CC7B-DD2AEAF36773}"/>
          </ac:picMkLst>
        </pc:picChg>
      </pc:sldChg>
      <pc:sldChg chg="addSp delSp modSp new mod">
        <pc:chgData name="Ho, Linh" userId="06786250-6cdf-42b9-be78-35767cad431b" providerId="ADAL" clId="{4E2D0A07-D0A3-4AB4-9108-A2FD4CA1731C}" dt="2025-02-13T01:55:18.409" v="1333" actId="20577"/>
        <pc:sldMkLst>
          <pc:docMk/>
          <pc:sldMk cId="3953774754" sldId="390"/>
        </pc:sldMkLst>
        <pc:spChg chg="mod">
          <ac:chgData name="Ho, Linh" userId="06786250-6cdf-42b9-be78-35767cad431b" providerId="ADAL" clId="{4E2D0A07-D0A3-4AB4-9108-A2FD4CA1731C}" dt="2025-02-13T01:55:18.409" v="1333" actId="20577"/>
          <ac:spMkLst>
            <pc:docMk/>
            <pc:sldMk cId="3953774754" sldId="390"/>
            <ac:spMk id="3" creationId="{EC35158A-B970-9A17-DEF8-935DDF3FCBE7}"/>
          </ac:spMkLst>
        </pc:spChg>
        <pc:spChg chg="add mod">
          <ac:chgData name="Ho, Linh" userId="06786250-6cdf-42b9-be78-35767cad431b" providerId="ADAL" clId="{4E2D0A07-D0A3-4AB4-9108-A2FD4CA1731C}" dt="2025-02-13T00:56:37.384" v="1231" actId="20577"/>
          <ac:spMkLst>
            <pc:docMk/>
            <pc:sldMk cId="3953774754" sldId="390"/>
            <ac:spMk id="6" creationId="{ABB1C2C6-0DB6-A162-DBE0-DB2D95D68F17}"/>
          </ac:spMkLst>
        </pc:spChg>
        <pc:spChg chg="add mod">
          <ac:chgData name="Ho, Linh" userId="06786250-6cdf-42b9-be78-35767cad431b" providerId="ADAL" clId="{4E2D0A07-D0A3-4AB4-9108-A2FD4CA1731C}" dt="2025-02-13T00:56:04.219" v="1205"/>
          <ac:spMkLst>
            <pc:docMk/>
            <pc:sldMk cId="3953774754" sldId="390"/>
            <ac:spMk id="7" creationId="{3DBA6B1B-9B64-49C3-7FDA-0B672C95C7D4}"/>
          </ac:spMkLst>
        </pc:spChg>
      </pc:sldChg>
    </pc:docChg>
  </pc:docChgLst>
  <pc:docChgLst>
    <pc:chgData name="Ho, Linh" userId="06786250-6cdf-42b9-be78-35767cad431b" providerId="ADAL" clId="{E5B681B3-68F5-4F30-9A2A-9050DF87D033}"/>
    <pc:docChg chg="undo custSel modSld">
      <pc:chgData name="Ho, Linh" userId="06786250-6cdf-42b9-be78-35767cad431b" providerId="ADAL" clId="{E5B681B3-68F5-4F30-9A2A-9050DF87D033}" dt="2025-02-16T07:39:50.477" v="710" actId="20577"/>
      <pc:docMkLst>
        <pc:docMk/>
      </pc:docMkLst>
      <pc:sldChg chg="modSp mod">
        <pc:chgData name="Ho, Linh" userId="06786250-6cdf-42b9-be78-35767cad431b" providerId="ADAL" clId="{E5B681B3-68F5-4F30-9A2A-9050DF87D033}" dt="2025-02-16T04:53:25.033" v="2" actId="6549"/>
        <pc:sldMkLst>
          <pc:docMk/>
          <pc:sldMk cId="1351034785" sldId="257"/>
        </pc:sldMkLst>
        <pc:spChg chg="mod">
          <ac:chgData name="Ho, Linh" userId="06786250-6cdf-42b9-be78-35767cad431b" providerId="ADAL" clId="{E5B681B3-68F5-4F30-9A2A-9050DF87D033}" dt="2025-02-16T04:53:25.033" v="2" actId="6549"/>
          <ac:spMkLst>
            <pc:docMk/>
            <pc:sldMk cId="1351034785" sldId="257"/>
            <ac:spMk id="5" creationId="{89F1B528-D77E-FA43-B317-DA4BAC7B87D0}"/>
          </ac:spMkLst>
        </pc:spChg>
      </pc:sldChg>
      <pc:sldChg chg="modSp mod">
        <pc:chgData name="Ho, Linh" userId="06786250-6cdf-42b9-be78-35767cad431b" providerId="ADAL" clId="{E5B681B3-68F5-4F30-9A2A-9050DF87D033}" dt="2025-02-16T05:00:05.138" v="12" actId="14100"/>
        <pc:sldMkLst>
          <pc:docMk/>
          <pc:sldMk cId="1972317157" sldId="329"/>
        </pc:sldMkLst>
        <pc:spChg chg="mod">
          <ac:chgData name="Ho, Linh" userId="06786250-6cdf-42b9-be78-35767cad431b" providerId="ADAL" clId="{E5B681B3-68F5-4F30-9A2A-9050DF87D033}" dt="2025-02-16T05:00:05.138" v="12" actId="14100"/>
          <ac:spMkLst>
            <pc:docMk/>
            <pc:sldMk cId="1972317157" sldId="329"/>
            <ac:spMk id="6" creationId="{00000000-0000-0000-0000-000000000000}"/>
          </ac:spMkLst>
        </pc:spChg>
      </pc:sldChg>
      <pc:sldChg chg="addSp modSp mod modAnim">
        <pc:chgData name="Ho, Linh" userId="06786250-6cdf-42b9-be78-35767cad431b" providerId="ADAL" clId="{E5B681B3-68F5-4F30-9A2A-9050DF87D033}" dt="2025-02-16T05:25:41.978" v="708"/>
        <pc:sldMkLst>
          <pc:docMk/>
          <pc:sldMk cId="1968915952" sldId="353"/>
        </pc:sldMkLst>
        <pc:spChg chg="mod">
          <ac:chgData name="Ho, Linh" userId="06786250-6cdf-42b9-be78-35767cad431b" providerId="ADAL" clId="{E5B681B3-68F5-4F30-9A2A-9050DF87D033}" dt="2025-02-16T05:19:34.590" v="697" actId="1076"/>
          <ac:spMkLst>
            <pc:docMk/>
            <pc:sldMk cId="1968915952" sldId="353"/>
            <ac:spMk id="2" creationId="{00000000-0000-0000-0000-000000000000}"/>
          </ac:spMkLst>
        </pc:spChg>
        <pc:spChg chg="mod">
          <ac:chgData name="Ho, Linh" userId="06786250-6cdf-42b9-be78-35767cad431b" providerId="ADAL" clId="{E5B681B3-68F5-4F30-9A2A-9050DF87D033}" dt="2025-02-16T05:19:43.952" v="699" actId="1076"/>
          <ac:spMkLst>
            <pc:docMk/>
            <pc:sldMk cId="1968915952" sldId="353"/>
            <ac:spMk id="3" creationId="{00000000-0000-0000-0000-000000000000}"/>
          </ac:spMkLst>
        </pc:spChg>
        <pc:spChg chg="mod">
          <ac:chgData name="Ho, Linh" userId="06786250-6cdf-42b9-be78-35767cad431b" providerId="ADAL" clId="{E5B681B3-68F5-4F30-9A2A-9050DF87D033}" dt="2025-02-16T05:19:34.590" v="697" actId="1076"/>
          <ac:spMkLst>
            <pc:docMk/>
            <pc:sldMk cId="1968915952" sldId="353"/>
            <ac:spMk id="4" creationId="{00000000-0000-0000-0000-000000000000}"/>
          </ac:spMkLst>
        </pc:spChg>
        <pc:spChg chg="add mod">
          <ac:chgData name="Ho, Linh" userId="06786250-6cdf-42b9-be78-35767cad431b" providerId="ADAL" clId="{E5B681B3-68F5-4F30-9A2A-9050DF87D033}" dt="2025-02-16T05:20:06.124" v="701" actId="14100"/>
          <ac:spMkLst>
            <pc:docMk/>
            <pc:sldMk cId="1968915952" sldId="353"/>
            <ac:spMk id="5" creationId="{0690D558-4881-57DD-B264-D93BF500E6EB}"/>
          </ac:spMkLst>
        </pc:spChg>
        <pc:spChg chg="mod">
          <ac:chgData name="Ho, Linh" userId="06786250-6cdf-42b9-be78-35767cad431b" providerId="ADAL" clId="{E5B681B3-68F5-4F30-9A2A-9050DF87D033}" dt="2025-02-16T05:19:34.590" v="697" actId="1076"/>
          <ac:spMkLst>
            <pc:docMk/>
            <pc:sldMk cId="1968915952" sldId="353"/>
            <ac:spMk id="6" creationId="{00000000-0000-0000-0000-000000000000}"/>
          </ac:spMkLst>
        </pc:spChg>
        <pc:picChg chg="mod">
          <ac:chgData name="Ho, Linh" userId="06786250-6cdf-42b9-be78-35767cad431b" providerId="ADAL" clId="{E5B681B3-68F5-4F30-9A2A-9050DF87D033}" dt="2025-02-16T05:19:40.247" v="698" actId="1076"/>
          <ac:picMkLst>
            <pc:docMk/>
            <pc:sldMk cId="1968915952" sldId="353"/>
            <ac:picMk id="7" creationId="{00000000-0000-0000-0000-000000000000}"/>
          </ac:picMkLst>
        </pc:picChg>
      </pc:sldChg>
      <pc:sldChg chg="modSp mod">
        <pc:chgData name="Ho, Linh" userId="06786250-6cdf-42b9-be78-35767cad431b" providerId="ADAL" clId="{E5B681B3-68F5-4F30-9A2A-9050DF87D033}" dt="2025-02-16T05:23:56.606" v="706" actId="6549"/>
        <pc:sldMkLst>
          <pc:docMk/>
          <pc:sldMk cId="1712058352" sldId="359"/>
        </pc:sldMkLst>
        <pc:spChg chg="mod">
          <ac:chgData name="Ho, Linh" userId="06786250-6cdf-42b9-be78-35767cad431b" providerId="ADAL" clId="{E5B681B3-68F5-4F30-9A2A-9050DF87D033}" dt="2025-02-16T05:23:56.606" v="706" actId="6549"/>
          <ac:spMkLst>
            <pc:docMk/>
            <pc:sldMk cId="1712058352" sldId="359"/>
            <ac:spMk id="3" creationId="{E0542789-5FBF-4579-AA85-21A50C7B8968}"/>
          </ac:spMkLst>
        </pc:spChg>
      </pc:sldChg>
      <pc:sldChg chg="addSp modSp mod modAnim">
        <pc:chgData name="Ho, Linh" userId="06786250-6cdf-42b9-be78-35767cad431b" providerId="ADAL" clId="{E5B681B3-68F5-4F30-9A2A-9050DF87D033}" dt="2025-02-16T05:25:22.587" v="707"/>
        <pc:sldMkLst>
          <pc:docMk/>
          <pc:sldMk cId="5162438" sldId="377"/>
        </pc:sldMkLst>
        <pc:spChg chg="mod">
          <ac:chgData name="Ho, Linh" userId="06786250-6cdf-42b9-be78-35767cad431b" providerId="ADAL" clId="{E5B681B3-68F5-4F30-9A2A-9050DF87D033}" dt="2025-02-16T05:11:50.069" v="15" actId="14100"/>
          <ac:spMkLst>
            <pc:docMk/>
            <pc:sldMk cId="5162438" sldId="377"/>
            <ac:spMk id="2" creationId="{00000000-0000-0000-0000-000000000000}"/>
          </ac:spMkLst>
        </pc:spChg>
        <pc:spChg chg="add mod">
          <ac:chgData name="Ho, Linh" userId="06786250-6cdf-42b9-be78-35767cad431b" providerId="ADAL" clId="{E5B681B3-68F5-4F30-9A2A-9050DF87D033}" dt="2025-02-16T05:20:31.838" v="702" actId="2085"/>
          <ac:spMkLst>
            <pc:docMk/>
            <pc:sldMk cId="5162438" sldId="377"/>
            <ac:spMk id="4" creationId="{917677D1-6510-81B6-CD2E-944EED1D671F}"/>
          </ac:spMkLst>
        </pc:spChg>
        <pc:picChg chg="mod">
          <ac:chgData name="Ho, Linh" userId="06786250-6cdf-42b9-be78-35767cad431b" providerId="ADAL" clId="{E5B681B3-68F5-4F30-9A2A-9050DF87D033}" dt="2025-02-16T05:11:42.019" v="13" actId="1076"/>
          <ac:picMkLst>
            <pc:docMk/>
            <pc:sldMk cId="5162438" sldId="377"/>
            <ac:picMk id="3" creationId="{00000000-0000-0000-0000-000000000000}"/>
          </ac:picMkLst>
        </pc:picChg>
      </pc:sldChg>
      <pc:sldChg chg="modAnim">
        <pc:chgData name="Ho, Linh" userId="06786250-6cdf-42b9-be78-35767cad431b" providerId="ADAL" clId="{E5B681B3-68F5-4F30-9A2A-9050DF87D033}" dt="2025-02-16T05:21:46.685" v="703"/>
        <pc:sldMkLst>
          <pc:docMk/>
          <pc:sldMk cId="1883197143" sldId="387"/>
        </pc:sldMkLst>
      </pc:sldChg>
      <pc:sldChg chg="modSp mod">
        <pc:chgData name="Ho, Linh" userId="06786250-6cdf-42b9-be78-35767cad431b" providerId="ADAL" clId="{E5B681B3-68F5-4F30-9A2A-9050DF87D033}" dt="2025-02-16T07:39:50.477" v="710" actId="20577"/>
        <pc:sldMkLst>
          <pc:docMk/>
          <pc:sldMk cId="3953774754" sldId="390"/>
        </pc:sldMkLst>
        <pc:spChg chg="mod">
          <ac:chgData name="Ho, Linh" userId="06786250-6cdf-42b9-be78-35767cad431b" providerId="ADAL" clId="{E5B681B3-68F5-4F30-9A2A-9050DF87D033}" dt="2025-02-16T07:39:50.477" v="710" actId="20577"/>
          <ac:spMkLst>
            <pc:docMk/>
            <pc:sldMk cId="3953774754" sldId="390"/>
            <ac:spMk id="3" creationId="{EC35158A-B970-9A17-DEF8-935DDF3FCBE7}"/>
          </ac:spMkLst>
        </pc:spChg>
      </pc:sldChg>
    </pc:docChg>
  </pc:docChgLst>
  <pc:docChgLst>
    <pc:chgData name="Linh Ho" userId="06786250-6cdf-42b9-be78-35767cad431b" providerId="ADAL" clId="{DDADDCCF-FACE-466F-ADB8-B821D0EB9F1A}"/>
    <pc:docChg chg="custSel modSld">
      <pc:chgData name="Linh Ho" userId="06786250-6cdf-42b9-be78-35767cad431b" providerId="ADAL" clId="{DDADDCCF-FACE-466F-ADB8-B821D0EB9F1A}" dt="2022-02-21T00:53:12.452" v="165"/>
      <pc:docMkLst>
        <pc:docMk/>
      </pc:docMkLst>
      <pc:sldChg chg="addSp modSp mod">
        <pc:chgData name="Linh Ho" userId="06786250-6cdf-42b9-be78-35767cad431b" providerId="ADAL" clId="{DDADDCCF-FACE-466F-ADB8-B821D0EB9F1A}" dt="2022-02-21T00:53:12.452" v="165"/>
        <pc:sldMkLst>
          <pc:docMk/>
          <pc:sldMk cId="2075066995" sldId="3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774FA-2582-4B2A-9C9F-11D15D529BEC}" type="datetimeFigureOut">
              <a:rPr lang="en-NZ" smtClean="0"/>
              <a:t>16/02/2025</a:t>
            </a:fld>
            <a:endParaRPr lang="en-NZ"/>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91146-0727-4699-A5AC-7AEB67221BBA}" type="slidenum">
              <a:rPr lang="en-NZ" smtClean="0"/>
              <a:t>‹#›</a:t>
            </a:fld>
            <a:endParaRPr lang="en-NZ"/>
          </a:p>
        </p:txBody>
      </p:sp>
    </p:spTree>
    <p:extLst>
      <p:ext uri="{BB962C8B-B14F-4D97-AF65-F5344CB8AC3E}">
        <p14:creationId xmlns:p14="http://schemas.microsoft.com/office/powerpoint/2010/main" val="370823968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0:08:55.6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15744-8CD9-5541-8A70-E7923DC36E6B}" type="datetimeFigureOut">
              <a:rPr lang="en-GB" smtClean="0"/>
              <a:t>16/02/2025</a:t>
            </a:fld>
            <a:endParaRPr lang="en-GB"/>
          </a:p>
        </p:txBody>
      </p:sp>
      <p:sp>
        <p:nvSpPr>
          <p:cNvPr id="4" name="Slide Image Placeholder 3"/>
          <p:cNvSpPr>
            <a:spLocks noGrp="1" noRot="1" noChangeAspect="1"/>
          </p:cNvSpPr>
          <p:nvPr>
            <p:ph type="sldImg" idx="2"/>
          </p:nvPr>
        </p:nvSpPr>
        <p:spPr>
          <a:xfrm>
            <a:off x="682625" y="1143000"/>
            <a:ext cx="54927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4CC62-21E6-9E4B-B384-13833E070DA8}" type="slidenum">
              <a:rPr lang="en-GB" smtClean="0"/>
              <a:t>‹#›</a:t>
            </a:fld>
            <a:endParaRPr lang="en-GB"/>
          </a:p>
        </p:txBody>
      </p:sp>
    </p:spTree>
    <p:extLst>
      <p:ext uri="{BB962C8B-B14F-4D97-AF65-F5344CB8AC3E}">
        <p14:creationId xmlns:p14="http://schemas.microsoft.com/office/powerpoint/2010/main" val="1863325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NZ" sz="1200" kern="1200" dirty="0">
                <a:solidFill>
                  <a:schemeClr val="tx1"/>
                </a:solidFill>
                <a:effectLst/>
                <a:latin typeface="+mn-lt"/>
                <a:ea typeface="+mn-ea"/>
                <a:cs typeface="+mn-cs"/>
              </a:rPr>
              <a:t>Market efficiency</a:t>
            </a:r>
          </a:p>
          <a:p>
            <a:pPr marL="228600" indent="-228600">
              <a:buAutoNum type="arabicParenBoth"/>
            </a:pPr>
            <a:r>
              <a:rPr lang="en-NZ" sz="1200" kern="1200" dirty="0">
                <a:solidFill>
                  <a:schemeClr val="tx1"/>
                </a:solidFill>
                <a:effectLst/>
                <a:latin typeface="+mn-lt"/>
                <a:ea typeface="+mn-ea"/>
                <a:cs typeface="+mn-cs"/>
              </a:rPr>
              <a:t>Do the returns of international ETFs follow a </a:t>
            </a:r>
            <a:r>
              <a:rPr lang="en-NZ" sz="1200" b="1" kern="1200" dirty="0">
                <a:solidFill>
                  <a:schemeClr val="tx1"/>
                </a:solidFill>
                <a:effectLst/>
                <a:latin typeface="+mn-lt"/>
                <a:ea typeface="+mn-ea"/>
                <a:cs typeface="+mn-cs"/>
              </a:rPr>
              <a:t>random walk</a:t>
            </a:r>
            <a:r>
              <a:rPr lang="en-NZ" sz="1200" kern="1200" dirty="0">
                <a:solidFill>
                  <a:schemeClr val="tx1"/>
                </a:solidFill>
                <a:effectLst/>
                <a:latin typeface="+mn-lt"/>
                <a:ea typeface="+mn-ea"/>
                <a:cs typeface="+mn-cs"/>
              </a:rPr>
              <a:t>? </a:t>
            </a:r>
          </a:p>
          <a:p>
            <a:pPr marL="228600" indent="-228600">
              <a:buAutoNum type="arabicParenBoth"/>
            </a:pPr>
            <a:r>
              <a:rPr lang="en-NZ" sz="1200" kern="1200" dirty="0">
                <a:solidFill>
                  <a:schemeClr val="tx1"/>
                </a:solidFill>
                <a:effectLst/>
                <a:latin typeface="+mn-lt"/>
                <a:ea typeface="+mn-ea"/>
                <a:cs typeface="+mn-cs"/>
              </a:rPr>
              <a:t>Is the </a:t>
            </a:r>
            <a:r>
              <a:rPr lang="en-NZ" sz="1200" b="1" kern="1200" dirty="0">
                <a:solidFill>
                  <a:schemeClr val="tx1"/>
                </a:solidFill>
                <a:effectLst/>
                <a:latin typeface="+mn-lt"/>
                <a:ea typeface="+mn-ea"/>
                <a:cs typeface="+mn-cs"/>
              </a:rPr>
              <a:t>calendar effect </a:t>
            </a:r>
            <a:r>
              <a:rPr lang="en-NZ" sz="1200" kern="1200" dirty="0">
                <a:solidFill>
                  <a:schemeClr val="tx1"/>
                </a:solidFill>
                <a:effectLst/>
                <a:latin typeface="+mn-lt"/>
                <a:ea typeface="+mn-ea"/>
                <a:cs typeface="+mn-cs"/>
              </a:rPr>
              <a:t>present in the returns of International ETFs?</a:t>
            </a:r>
          </a:p>
          <a:p>
            <a:pPr marL="0" indent="0">
              <a:buNone/>
            </a:pPr>
            <a:endParaRPr lang="en-NZ" sz="1200" kern="1200" dirty="0">
              <a:solidFill>
                <a:schemeClr val="tx1"/>
              </a:solidFill>
              <a:effectLst/>
              <a:latin typeface="+mn-lt"/>
              <a:ea typeface="+mn-ea"/>
              <a:cs typeface="+mn-cs"/>
            </a:endParaRPr>
          </a:p>
          <a:p>
            <a:pPr marL="0" indent="0">
              <a:buNone/>
            </a:pPr>
            <a:r>
              <a:rPr lang="en-NZ" sz="1200" kern="1200" dirty="0">
                <a:solidFill>
                  <a:schemeClr val="tx1"/>
                </a:solidFill>
                <a:effectLst/>
                <a:latin typeface="+mn-lt"/>
                <a:ea typeface="+mn-ea"/>
                <a:cs typeface="+mn-cs"/>
              </a:rPr>
              <a:t>Performance</a:t>
            </a:r>
            <a:r>
              <a:rPr lang="en-NZ" sz="1200" kern="1200" baseline="0" dirty="0">
                <a:solidFill>
                  <a:schemeClr val="tx1"/>
                </a:solidFill>
                <a:effectLst/>
                <a:latin typeface="+mn-lt"/>
                <a:ea typeface="+mn-ea"/>
                <a:cs typeface="+mn-cs"/>
              </a:rPr>
              <a:t> dynamics</a:t>
            </a:r>
            <a:endParaRPr lang="en-NZ" sz="1200" kern="1200" dirty="0">
              <a:solidFill>
                <a:schemeClr val="tx1"/>
              </a:solidFill>
              <a:effectLst/>
              <a:latin typeface="+mn-lt"/>
              <a:ea typeface="+mn-ea"/>
              <a:cs typeface="+mn-cs"/>
            </a:endParaRPr>
          </a:p>
          <a:p>
            <a:pPr marL="228600" indent="-228600">
              <a:buAutoNum type="arabicParenBoth"/>
            </a:pPr>
            <a:r>
              <a:rPr lang="en-NZ" sz="1200" kern="1200" dirty="0">
                <a:solidFill>
                  <a:schemeClr val="tx1"/>
                </a:solidFill>
                <a:effectLst/>
                <a:latin typeface="+mn-lt"/>
                <a:ea typeface="+mn-ea"/>
                <a:cs typeface="+mn-cs"/>
              </a:rPr>
              <a:t>Is there any </a:t>
            </a:r>
            <a:r>
              <a:rPr lang="en-NZ" sz="1200" b="0" kern="1200" dirty="0">
                <a:solidFill>
                  <a:schemeClr val="tx1"/>
                </a:solidFill>
                <a:effectLst/>
                <a:latin typeface="+mn-lt"/>
                <a:ea typeface="+mn-ea"/>
                <a:cs typeface="+mn-cs"/>
              </a:rPr>
              <a:t>difference in the </a:t>
            </a:r>
            <a:r>
              <a:rPr lang="en-NZ" sz="1200" b="1" kern="1200" dirty="0">
                <a:solidFill>
                  <a:schemeClr val="tx1"/>
                </a:solidFill>
                <a:effectLst/>
                <a:latin typeface="+mn-lt"/>
                <a:ea typeface="+mn-ea"/>
                <a:cs typeface="+mn-cs"/>
              </a:rPr>
              <a:t>returns and return volatilities </a:t>
            </a:r>
            <a:r>
              <a:rPr lang="en-NZ" sz="1200" b="0" kern="1200" dirty="0">
                <a:solidFill>
                  <a:schemeClr val="tx1"/>
                </a:solidFill>
                <a:effectLst/>
                <a:latin typeface="+mn-lt"/>
                <a:ea typeface="+mn-ea"/>
                <a:cs typeface="+mn-cs"/>
              </a:rPr>
              <a:t>measured</a:t>
            </a:r>
            <a:r>
              <a:rPr lang="en-NZ" sz="1200" b="1" kern="1200" dirty="0">
                <a:solidFill>
                  <a:schemeClr val="tx1"/>
                </a:solidFill>
                <a:effectLst/>
                <a:latin typeface="+mn-lt"/>
                <a:ea typeface="+mn-ea"/>
                <a:cs typeface="+mn-cs"/>
              </a:rPr>
              <a:t> in trading prices and NAVs </a:t>
            </a:r>
            <a:r>
              <a:rPr lang="en-NZ" sz="1200" kern="1200" dirty="0">
                <a:solidFill>
                  <a:schemeClr val="tx1"/>
                </a:solidFill>
                <a:effectLst/>
                <a:latin typeface="+mn-lt"/>
                <a:ea typeface="+mn-ea"/>
                <a:cs typeface="+mn-cs"/>
              </a:rPr>
              <a:t>of International ETFs? </a:t>
            </a:r>
          </a:p>
          <a:p>
            <a:pPr marL="228600" indent="-228600">
              <a:buAutoNum type="arabicParenBoth"/>
            </a:pPr>
            <a:r>
              <a:rPr lang="en-NZ" sz="1200" kern="1200" dirty="0">
                <a:solidFill>
                  <a:schemeClr val="tx1"/>
                </a:solidFill>
                <a:effectLst/>
                <a:latin typeface="+mn-lt"/>
                <a:ea typeface="+mn-ea"/>
                <a:cs typeface="+mn-cs"/>
              </a:rPr>
              <a:t>Is there any </a:t>
            </a:r>
            <a:r>
              <a:rPr lang="en-NZ" sz="1200" b="0" kern="1200" dirty="0">
                <a:solidFill>
                  <a:schemeClr val="tx1"/>
                </a:solidFill>
                <a:effectLst/>
                <a:latin typeface="+mn-lt"/>
                <a:ea typeface="+mn-ea"/>
                <a:cs typeface="+mn-cs"/>
              </a:rPr>
              <a:t>difference in the </a:t>
            </a:r>
            <a:r>
              <a:rPr lang="en-NZ" sz="1200" b="1" kern="1200" dirty="0">
                <a:solidFill>
                  <a:schemeClr val="tx1"/>
                </a:solidFill>
                <a:effectLst/>
                <a:latin typeface="+mn-lt"/>
                <a:ea typeface="+mn-ea"/>
                <a:cs typeface="+mn-cs"/>
              </a:rPr>
              <a:t>return volatilities during trading (intraday) and non-trading (overnight) hours </a:t>
            </a:r>
            <a:r>
              <a:rPr lang="en-NZ" sz="1200" kern="1200" dirty="0">
                <a:solidFill>
                  <a:schemeClr val="tx1"/>
                </a:solidFill>
                <a:effectLst/>
                <a:latin typeface="+mn-lt"/>
                <a:ea typeface="+mn-ea"/>
                <a:cs typeface="+mn-cs"/>
              </a:rPr>
              <a:t>of International ETFs? </a:t>
            </a:r>
          </a:p>
          <a:p>
            <a:pPr marL="228600" indent="-228600">
              <a:buAutoNum type="arabicParenBoth"/>
            </a:pPr>
            <a:r>
              <a:rPr lang="en-NZ" sz="1200" kern="1200" dirty="0">
                <a:solidFill>
                  <a:schemeClr val="tx1"/>
                </a:solidFill>
                <a:effectLst/>
                <a:latin typeface="+mn-lt"/>
                <a:ea typeface="+mn-ea"/>
                <a:cs typeface="+mn-cs"/>
              </a:rPr>
              <a:t>Are International ETFs suffer with any </a:t>
            </a:r>
            <a:r>
              <a:rPr lang="en-NZ" sz="1200" b="1" kern="1200" dirty="0">
                <a:solidFill>
                  <a:schemeClr val="tx1"/>
                </a:solidFill>
                <a:effectLst/>
                <a:latin typeface="+mn-lt"/>
                <a:ea typeface="+mn-ea"/>
                <a:cs typeface="+mn-cs"/>
              </a:rPr>
              <a:t>tracking error</a:t>
            </a:r>
            <a:r>
              <a:rPr lang="en-NZ" sz="1200" kern="1200" dirty="0">
                <a:solidFill>
                  <a:schemeClr val="tx1"/>
                </a:solidFill>
                <a:effectLst/>
                <a:latin typeface="+mn-lt"/>
                <a:ea typeface="+mn-ea"/>
                <a:cs typeface="+mn-cs"/>
              </a:rPr>
              <a:t>, if yes, </a:t>
            </a:r>
            <a:r>
              <a:rPr lang="en-NZ" sz="1200" b="1" kern="1200" dirty="0">
                <a:solidFill>
                  <a:schemeClr val="tx1"/>
                </a:solidFill>
                <a:effectLst/>
                <a:latin typeface="+mn-lt"/>
                <a:ea typeface="+mn-ea"/>
                <a:cs typeface="+mn-cs"/>
              </a:rPr>
              <a:t>is it persistent over time</a:t>
            </a:r>
            <a:r>
              <a:rPr lang="en-NZ" sz="1200" kern="1200" dirty="0">
                <a:solidFill>
                  <a:schemeClr val="tx1"/>
                </a:solidFill>
                <a:effectLst/>
                <a:latin typeface="+mn-lt"/>
                <a:ea typeface="+mn-ea"/>
                <a:cs typeface="+mn-cs"/>
              </a:rPr>
              <a:t>? and </a:t>
            </a:r>
          </a:p>
          <a:p>
            <a:pPr marL="228600" indent="-228600">
              <a:buAutoNum type="arabicParenBoth"/>
            </a:pPr>
            <a:r>
              <a:rPr lang="en-NZ" sz="1200" kern="1200" dirty="0">
                <a:solidFill>
                  <a:schemeClr val="tx1"/>
                </a:solidFill>
                <a:effectLst/>
                <a:latin typeface="+mn-lt"/>
                <a:ea typeface="+mn-ea"/>
                <a:cs typeface="+mn-cs"/>
              </a:rPr>
              <a:t>Are International ETFs closely trade to their net asset value (NAV) and does the </a:t>
            </a:r>
            <a:r>
              <a:rPr lang="en-NZ" sz="1200" b="1" kern="1200" dirty="0">
                <a:solidFill>
                  <a:schemeClr val="tx1"/>
                </a:solidFill>
                <a:effectLst/>
                <a:latin typeface="+mn-lt"/>
                <a:ea typeface="+mn-ea"/>
                <a:cs typeface="+mn-cs"/>
              </a:rPr>
              <a:t>pricing inefficiency </a:t>
            </a:r>
            <a:r>
              <a:rPr lang="en-NZ" sz="1200" kern="1200" dirty="0">
                <a:solidFill>
                  <a:schemeClr val="tx1"/>
                </a:solidFill>
                <a:effectLst/>
                <a:latin typeface="+mn-lt"/>
                <a:ea typeface="+mn-ea"/>
                <a:cs typeface="+mn-cs"/>
              </a:rPr>
              <a:t>(if any) </a:t>
            </a:r>
            <a:r>
              <a:rPr lang="en-NZ" sz="1200" b="1" kern="1200" dirty="0">
                <a:solidFill>
                  <a:schemeClr val="tx1"/>
                </a:solidFill>
                <a:effectLst/>
                <a:latin typeface="+mn-lt"/>
                <a:ea typeface="+mn-ea"/>
                <a:cs typeface="+mn-cs"/>
              </a:rPr>
              <a:t>persist over time</a:t>
            </a:r>
            <a:r>
              <a:rPr lang="en-NZ" sz="1200" kern="1200" dirty="0">
                <a:solidFill>
                  <a:schemeClr val="tx1"/>
                </a:solidFill>
                <a:effectLst/>
                <a:latin typeface="+mn-lt"/>
                <a:ea typeface="+mn-ea"/>
                <a:cs typeface="+mn-cs"/>
              </a:rPr>
              <a:t>?</a:t>
            </a:r>
            <a:endParaRPr lang="en-NZ" dirty="0"/>
          </a:p>
        </p:txBody>
      </p:sp>
      <p:sp>
        <p:nvSpPr>
          <p:cNvPr id="4" name="Slide Number Placeholder 3"/>
          <p:cNvSpPr>
            <a:spLocks noGrp="1"/>
          </p:cNvSpPr>
          <p:nvPr>
            <p:ph type="sldNum" sz="quarter" idx="10"/>
          </p:nvPr>
        </p:nvSpPr>
        <p:spPr/>
        <p:txBody>
          <a:bodyPr/>
          <a:lstStyle/>
          <a:p>
            <a:fld id="{FB14CC62-21E6-9E4B-B384-13833E070DA8}" type="slidenum">
              <a:rPr lang="en-GB" smtClean="0"/>
              <a:t>2</a:t>
            </a:fld>
            <a:endParaRPr lang="en-GB"/>
          </a:p>
        </p:txBody>
      </p:sp>
    </p:spTree>
    <p:extLst>
      <p:ext uri="{BB962C8B-B14F-4D97-AF65-F5344CB8AC3E}">
        <p14:creationId xmlns:p14="http://schemas.microsoft.com/office/powerpoint/2010/main" val="388335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984" y="2044800"/>
            <a:ext cx="12337200" cy="2617200"/>
          </a:xfrm>
        </p:spPr>
        <p:txBody>
          <a:bodyPr lIns="0" tIns="0" rIns="0" bIns="0" anchor="t" anchorCtr="0">
            <a:normAutofit/>
          </a:bodyPr>
          <a:lstStyle>
            <a:lvl1pPr>
              <a:lnSpc>
                <a:spcPts val="9000"/>
              </a:lnSpc>
              <a:defRPr sz="8000" b="0" i="0" baseline="0">
                <a:solidFill>
                  <a:srgbClr val="00306E"/>
                </a:solidFill>
                <a:latin typeface="Arial" charset="0"/>
                <a:ea typeface="Arial" charset="0"/>
                <a:cs typeface="Arial" charset="0"/>
              </a:defRPr>
            </a:lvl1pPr>
          </a:lstStyle>
          <a:p>
            <a:r>
              <a:rPr lang="en-GB" dirty="0"/>
              <a:t>Document Title</a:t>
            </a:r>
            <a:br>
              <a:rPr lang="en-GB" dirty="0"/>
            </a:br>
            <a:r>
              <a:rPr lang="en-GB" dirty="0"/>
              <a:t>goes here</a:t>
            </a:r>
          </a:p>
        </p:txBody>
      </p:sp>
      <p:sp>
        <p:nvSpPr>
          <p:cNvPr id="3" name="Date Placeholder 2"/>
          <p:cNvSpPr>
            <a:spLocks noGrp="1"/>
          </p:cNvSpPr>
          <p:nvPr>
            <p:ph type="dt" sz="half" idx="10"/>
          </p:nvPr>
        </p:nvSpPr>
        <p:spPr>
          <a:xfrm>
            <a:off x="16401167" y="2044800"/>
            <a:ext cx="5494258" cy="730250"/>
          </a:xfrm>
        </p:spPr>
        <p:txBody>
          <a:bodyPr/>
          <a:lstStyle>
            <a:lvl1pPr algn="r">
              <a:defRPr>
                <a:solidFill>
                  <a:srgbClr val="00306E"/>
                </a:solidFill>
              </a:defRPr>
            </a:lvl1pPr>
          </a:lstStyle>
          <a:p>
            <a:fld id="{82E9FB20-07CB-F64F-85C2-AB9D9CD93BAB}" type="datetimeFigureOut">
              <a:rPr lang="en-GB" smtClean="0"/>
              <a:pPr/>
              <a:t>16/02/2025</a:t>
            </a:fld>
            <a:endParaRPr lang="en-GB" dirty="0"/>
          </a:p>
        </p:txBody>
      </p:sp>
    </p:spTree>
    <p:extLst>
      <p:ext uri="{BB962C8B-B14F-4D97-AF65-F5344CB8AC3E}">
        <p14:creationId xmlns:p14="http://schemas.microsoft.com/office/powerpoint/2010/main" val="111879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984" y="2030400"/>
            <a:ext cx="12337200" cy="1596720"/>
          </a:xfrm>
        </p:spPr>
        <p:txBody>
          <a:bodyPr lIns="0" tIns="0" rIns="0" bIns="0" anchor="t">
            <a:normAutofit/>
          </a:bodyPr>
          <a:lstStyle>
            <a:lvl1pPr>
              <a:lnSpc>
                <a:spcPts val="5500"/>
              </a:lnSpc>
              <a:defRPr sz="4500" b="1" baseline="0">
                <a:solidFill>
                  <a:srgbClr val="00306E"/>
                </a:solidFill>
              </a:defRPr>
            </a:lvl1pPr>
          </a:lstStyle>
          <a:p>
            <a:r>
              <a:rPr lang="en-US"/>
              <a:t>Slide heading goes here</a:t>
            </a:r>
            <a:endParaRPr lang="en-GB" dirty="0"/>
          </a:p>
        </p:txBody>
      </p:sp>
      <p:sp>
        <p:nvSpPr>
          <p:cNvPr id="7" name="Text Placeholder 6"/>
          <p:cNvSpPr>
            <a:spLocks noGrp="1"/>
          </p:cNvSpPr>
          <p:nvPr>
            <p:ph type="body" sz="quarter" idx="10"/>
          </p:nvPr>
        </p:nvSpPr>
        <p:spPr>
          <a:xfrm>
            <a:off x="2030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698545"/>
            <a:ext cx="24418920" cy="1017455"/>
          </a:xfrm>
          <a:prstGeom prst="rect">
            <a:avLst/>
          </a:prstGeom>
        </p:spPr>
      </p:pic>
      <p:sp>
        <p:nvSpPr>
          <p:cNvPr id="9" name="Text Placeholder 6"/>
          <p:cNvSpPr>
            <a:spLocks noGrp="1"/>
          </p:cNvSpPr>
          <p:nvPr>
            <p:ph type="body" sz="quarter" idx="11"/>
          </p:nvPr>
        </p:nvSpPr>
        <p:spPr>
          <a:xfrm>
            <a:off x="12254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787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3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24418920" cy="13735643"/>
          </a:xfrm>
          <a:prstGeom prst="rect">
            <a:avLst/>
          </a:prstGeom>
        </p:spPr>
      </p:pic>
      <p:sp>
        <p:nvSpPr>
          <p:cNvPr id="7" name="Title 1"/>
          <p:cNvSpPr>
            <a:spLocks noGrp="1"/>
          </p:cNvSpPr>
          <p:nvPr>
            <p:ph type="title" hasCustomPrompt="1"/>
          </p:nvPr>
        </p:nvSpPr>
        <p:spPr>
          <a:xfrm>
            <a:off x="2031984" y="3261506"/>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
        <p:nvSpPr>
          <p:cNvPr id="9" name="Text Placeholder 8"/>
          <p:cNvSpPr>
            <a:spLocks noGrp="1"/>
          </p:cNvSpPr>
          <p:nvPr>
            <p:ph type="body" sz="quarter" idx="13"/>
          </p:nvPr>
        </p:nvSpPr>
        <p:spPr>
          <a:xfrm>
            <a:off x="2030400" y="8139600"/>
            <a:ext cx="12193200" cy="3607200"/>
          </a:xfrm>
        </p:spPr>
        <p:txBody>
          <a:bodyPr>
            <a:noAutofit/>
          </a:bodyPr>
          <a:lstStyle>
            <a:lvl1pPr marL="0" indent="0">
              <a:lnSpc>
                <a:spcPts val="5500"/>
              </a:lnSpc>
              <a:spcBef>
                <a:spcPts val="0"/>
              </a:spcBef>
              <a:buNone/>
              <a:defRPr sz="4500">
                <a:solidFill>
                  <a:schemeClr val="bg1"/>
                </a:solidFill>
              </a:defRPr>
            </a:lvl1pPr>
            <a:lvl2pPr marL="914400" indent="0">
              <a:lnSpc>
                <a:spcPts val="5500"/>
              </a:lnSpc>
              <a:spcBef>
                <a:spcPts val="0"/>
              </a:spcBef>
              <a:buNone/>
              <a:defRPr sz="4500">
                <a:solidFill>
                  <a:schemeClr val="bg1"/>
                </a:solidFill>
              </a:defRPr>
            </a:lvl2pPr>
            <a:lvl3pPr marL="1828800" indent="0">
              <a:lnSpc>
                <a:spcPts val="5500"/>
              </a:lnSpc>
              <a:spcBef>
                <a:spcPts val="0"/>
              </a:spcBef>
              <a:buNone/>
              <a:defRPr sz="4500">
                <a:solidFill>
                  <a:schemeClr val="bg1"/>
                </a:solidFill>
              </a:defRPr>
            </a:lvl3pPr>
            <a:lvl4pPr marL="2743200" indent="0">
              <a:lnSpc>
                <a:spcPts val="5500"/>
              </a:lnSpc>
              <a:spcBef>
                <a:spcPts val="0"/>
              </a:spcBef>
              <a:buNone/>
              <a:defRPr sz="4500">
                <a:solidFill>
                  <a:schemeClr val="bg1"/>
                </a:solidFill>
              </a:defRPr>
            </a:lvl4pPr>
            <a:lvl5pPr marL="3657600" indent="0">
              <a:lnSpc>
                <a:spcPts val="5500"/>
              </a:lnSpc>
              <a:spcBef>
                <a:spcPts val="0"/>
              </a:spcBef>
              <a:buNone/>
              <a:defRPr sz="45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extBox 1"/>
          <p:cNvSpPr txBox="1"/>
          <p:nvPr userDrawn="1"/>
        </p:nvSpPr>
        <p:spPr>
          <a:xfrm>
            <a:off x="2030400" y="2030400"/>
            <a:ext cx="12338784" cy="1231106"/>
          </a:xfrm>
          <a:prstGeom prst="rect">
            <a:avLst/>
          </a:prstGeom>
          <a:noFill/>
        </p:spPr>
        <p:txBody>
          <a:bodyPr wrap="square" lIns="0" tIns="0" rIns="0" bIns="0" rtlCol="0">
            <a:spAutoFit/>
          </a:bodyPr>
          <a:lstStyle/>
          <a:p>
            <a:r>
              <a:rPr lang="en-GB" sz="8000" dirty="0">
                <a:solidFill>
                  <a:schemeClr val="bg1"/>
                </a:solidFill>
              </a:rPr>
              <a:t>Section 2</a:t>
            </a:r>
          </a:p>
        </p:txBody>
      </p:sp>
    </p:spTree>
    <p:extLst>
      <p:ext uri="{BB962C8B-B14F-4D97-AF65-F5344CB8AC3E}">
        <p14:creationId xmlns:p14="http://schemas.microsoft.com/office/powerpoint/2010/main" val="189696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3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24418920" cy="13735643"/>
          </a:xfrm>
          <a:prstGeom prst="rect">
            <a:avLst/>
          </a:prstGeom>
        </p:spPr>
      </p:pic>
      <p:sp>
        <p:nvSpPr>
          <p:cNvPr id="7" name="Title 1"/>
          <p:cNvSpPr>
            <a:spLocks noGrp="1"/>
          </p:cNvSpPr>
          <p:nvPr>
            <p:ph type="title" hasCustomPrompt="1"/>
          </p:nvPr>
        </p:nvSpPr>
        <p:spPr>
          <a:xfrm>
            <a:off x="2031984" y="3261506"/>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
        <p:nvSpPr>
          <p:cNvPr id="9" name="Text Placeholder 8"/>
          <p:cNvSpPr>
            <a:spLocks noGrp="1"/>
          </p:cNvSpPr>
          <p:nvPr>
            <p:ph type="body" sz="quarter" idx="13"/>
          </p:nvPr>
        </p:nvSpPr>
        <p:spPr>
          <a:xfrm>
            <a:off x="2030400" y="8139600"/>
            <a:ext cx="12193200" cy="3607200"/>
          </a:xfrm>
        </p:spPr>
        <p:txBody>
          <a:bodyPr>
            <a:noAutofit/>
          </a:bodyPr>
          <a:lstStyle>
            <a:lvl1pPr marL="0" indent="0">
              <a:lnSpc>
                <a:spcPts val="5500"/>
              </a:lnSpc>
              <a:spcBef>
                <a:spcPts val="0"/>
              </a:spcBef>
              <a:buNone/>
              <a:defRPr sz="4500">
                <a:solidFill>
                  <a:schemeClr val="bg1"/>
                </a:solidFill>
              </a:defRPr>
            </a:lvl1pPr>
            <a:lvl2pPr marL="914400" indent="0">
              <a:lnSpc>
                <a:spcPts val="5500"/>
              </a:lnSpc>
              <a:spcBef>
                <a:spcPts val="0"/>
              </a:spcBef>
              <a:buNone/>
              <a:defRPr sz="4500">
                <a:solidFill>
                  <a:schemeClr val="bg1"/>
                </a:solidFill>
              </a:defRPr>
            </a:lvl2pPr>
            <a:lvl3pPr marL="1828800" indent="0">
              <a:lnSpc>
                <a:spcPts val="5500"/>
              </a:lnSpc>
              <a:spcBef>
                <a:spcPts val="0"/>
              </a:spcBef>
              <a:buNone/>
              <a:defRPr sz="4500">
                <a:solidFill>
                  <a:schemeClr val="bg1"/>
                </a:solidFill>
              </a:defRPr>
            </a:lvl3pPr>
            <a:lvl4pPr marL="2743200" indent="0">
              <a:lnSpc>
                <a:spcPts val="5500"/>
              </a:lnSpc>
              <a:spcBef>
                <a:spcPts val="0"/>
              </a:spcBef>
              <a:buNone/>
              <a:defRPr sz="4500">
                <a:solidFill>
                  <a:schemeClr val="bg1"/>
                </a:solidFill>
              </a:defRPr>
            </a:lvl4pPr>
            <a:lvl5pPr marL="3657600" indent="0">
              <a:lnSpc>
                <a:spcPts val="5500"/>
              </a:lnSpc>
              <a:spcBef>
                <a:spcPts val="0"/>
              </a:spcBef>
              <a:buNone/>
              <a:defRPr sz="45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extBox 1"/>
          <p:cNvSpPr txBox="1"/>
          <p:nvPr userDrawn="1"/>
        </p:nvSpPr>
        <p:spPr>
          <a:xfrm>
            <a:off x="2030400" y="2030400"/>
            <a:ext cx="12338784" cy="1231106"/>
          </a:xfrm>
          <a:prstGeom prst="rect">
            <a:avLst/>
          </a:prstGeom>
          <a:noFill/>
        </p:spPr>
        <p:txBody>
          <a:bodyPr wrap="square" lIns="0" tIns="0" rIns="0" bIns="0" rtlCol="0">
            <a:spAutoFit/>
          </a:bodyPr>
          <a:lstStyle/>
          <a:p>
            <a:r>
              <a:rPr lang="en-GB" sz="8000" dirty="0">
                <a:solidFill>
                  <a:schemeClr val="bg1"/>
                </a:solidFill>
              </a:rPr>
              <a:t>Section 3</a:t>
            </a:r>
          </a:p>
        </p:txBody>
      </p:sp>
    </p:spTree>
    <p:extLst>
      <p:ext uri="{BB962C8B-B14F-4D97-AF65-F5344CB8AC3E}">
        <p14:creationId xmlns:p14="http://schemas.microsoft.com/office/powerpoint/2010/main" val="173781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D264-EF88-054A-B383-D5AC3316B33D}"/>
              </a:ext>
            </a:extLst>
          </p:cNvPr>
          <p:cNvSpPr>
            <a:spLocks noGrp="1"/>
          </p:cNvSpPr>
          <p:nvPr>
            <p:ph type="ctrTitle"/>
          </p:nvPr>
        </p:nvSpPr>
        <p:spPr>
          <a:xfrm>
            <a:off x="3052366" y="2244726"/>
            <a:ext cx="18314194" cy="4775200"/>
          </a:xfrm>
        </p:spPr>
        <p:txBody>
          <a:bodyPr anchor="b"/>
          <a:lstStyle>
            <a:lvl1pPr algn="ctr">
              <a:defRPr sz="12000"/>
            </a:lvl1pPr>
          </a:lstStyle>
          <a:p>
            <a:r>
              <a:rPr lang="en-GB"/>
              <a:t>Click to edit Master title style</a:t>
            </a:r>
            <a:endParaRPr lang="en-AU"/>
          </a:p>
        </p:txBody>
      </p:sp>
      <p:sp>
        <p:nvSpPr>
          <p:cNvPr id="3" name="Subtitle 2">
            <a:extLst>
              <a:ext uri="{FF2B5EF4-FFF2-40B4-BE49-F238E27FC236}">
                <a16:creationId xmlns:a16="http://schemas.microsoft.com/office/drawing/2014/main" id="{B5FC67C1-0203-6F41-BB0C-FFA3D56AFA21}"/>
              </a:ext>
            </a:extLst>
          </p:cNvPr>
          <p:cNvSpPr>
            <a:spLocks noGrp="1"/>
          </p:cNvSpPr>
          <p:nvPr>
            <p:ph type="subTitle" idx="1"/>
          </p:nvPr>
        </p:nvSpPr>
        <p:spPr>
          <a:xfrm>
            <a:off x="3052366" y="7204076"/>
            <a:ext cx="18314194"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AU"/>
          </a:p>
        </p:txBody>
      </p:sp>
      <p:pic>
        <p:nvPicPr>
          <p:cNvPr id="8" name="Picture 7">
            <a:extLst>
              <a:ext uri="{FF2B5EF4-FFF2-40B4-BE49-F238E27FC236}">
                <a16:creationId xmlns:a16="http://schemas.microsoft.com/office/drawing/2014/main" id="{46C6977F-2BCC-E041-8AF2-C5EB9DA1E6AF}"/>
              </a:ext>
            </a:extLst>
          </p:cNvPr>
          <p:cNvPicPr>
            <a:picLocks noChangeAspect="1"/>
          </p:cNvPicPr>
          <p:nvPr/>
        </p:nvPicPr>
        <p:blipFill>
          <a:blip r:embed="rId2"/>
          <a:stretch>
            <a:fillRect/>
          </a:stretch>
        </p:blipFill>
        <p:spPr>
          <a:xfrm>
            <a:off x="0" y="0"/>
            <a:ext cx="24418925" cy="13716000"/>
          </a:xfrm>
          <a:prstGeom prst="rect">
            <a:avLst/>
          </a:prstGeom>
        </p:spPr>
      </p:pic>
    </p:spTree>
    <p:extLst>
      <p:ext uri="{BB962C8B-B14F-4D97-AF65-F5344CB8AC3E}">
        <p14:creationId xmlns:p14="http://schemas.microsoft.com/office/powerpoint/2010/main" val="3133818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CEFEFF-7171-E74E-A878-60CDF7F894F9}"/>
              </a:ext>
            </a:extLst>
          </p:cNvPr>
          <p:cNvSpPr>
            <a:spLocks noGrp="1"/>
          </p:cNvSpPr>
          <p:nvPr>
            <p:ph idx="1"/>
          </p:nvPr>
        </p:nvSpPr>
        <p:spPr/>
        <p:txBody>
          <a:bodyPr/>
          <a:lstStyle>
            <a:lvl1pPr>
              <a:buClr>
                <a:srgbClr val="0098CB"/>
              </a:buClr>
              <a:defRPr b="0" i="0">
                <a:latin typeface="+mn-lt"/>
                <a:ea typeface="Verdana" panose="020B0604030504040204" pitchFamily="34" charset="0"/>
                <a:cs typeface="Verdana" panose="020B0604030504040204" pitchFamily="34" charset="0"/>
              </a:defRPr>
            </a:lvl1pPr>
            <a:lvl2pPr>
              <a:buClr>
                <a:srgbClr val="0098CB"/>
              </a:buClr>
              <a:defRPr b="0" i="0">
                <a:latin typeface="+mn-lt"/>
                <a:ea typeface="Verdana" panose="020B0604030504040204" pitchFamily="34" charset="0"/>
                <a:cs typeface="Verdana" panose="020B0604030504040204" pitchFamily="34" charset="0"/>
              </a:defRPr>
            </a:lvl2pPr>
            <a:lvl3pPr>
              <a:buClr>
                <a:srgbClr val="0098CB"/>
              </a:buClr>
              <a:defRPr b="0" i="0">
                <a:latin typeface="+mn-lt"/>
                <a:ea typeface="Verdana" panose="020B0604030504040204" pitchFamily="34" charset="0"/>
                <a:cs typeface="Verdana" panose="020B0604030504040204" pitchFamily="34" charset="0"/>
              </a:defRPr>
            </a:lvl3pPr>
            <a:lvl4pPr>
              <a:buClr>
                <a:srgbClr val="0098CB"/>
              </a:buClr>
              <a:defRPr b="0" i="0">
                <a:latin typeface="+mn-lt"/>
                <a:ea typeface="Verdana" panose="020B0604030504040204" pitchFamily="34" charset="0"/>
                <a:cs typeface="Verdana" panose="020B0604030504040204" pitchFamily="34" charset="0"/>
              </a:defRPr>
            </a:lvl4pPr>
            <a:lvl5pPr>
              <a:buClr>
                <a:srgbClr val="0098CB"/>
              </a:buClr>
              <a:defRPr b="0" i="0">
                <a:latin typeface="+mn-lt"/>
                <a:ea typeface="Verdana" panose="020B0604030504040204" pitchFamily="34" charset="0"/>
                <a:cs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7" name="Title 6">
            <a:extLst>
              <a:ext uri="{FF2B5EF4-FFF2-40B4-BE49-F238E27FC236}">
                <a16:creationId xmlns:a16="http://schemas.microsoft.com/office/drawing/2014/main" id="{E5BAB6DA-AC0C-884E-A825-1F89927153F9}"/>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1712628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15161">
            <a:alpha val="7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0B8-8520-5640-86FD-445195A8768A}"/>
              </a:ext>
            </a:extLst>
          </p:cNvPr>
          <p:cNvSpPr>
            <a:spLocks noGrp="1"/>
          </p:cNvSpPr>
          <p:nvPr>
            <p:ph type="title"/>
          </p:nvPr>
        </p:nvSpPr>
        <p:spPr>
          <a:xfrm>
            <a:off x="1666084" y="3419479"/>
            <a:ext cx="21061323" cy="5705474"/>
          </a:xfrm>
        </p:spPr>
        <p:txBody>
          <a:bodyPr anchor="b"/>
          <a:lstStyle>
            <a:lvl1pPr>
              <a:defRPr sz="12000" b="1" i="0">
                <a:solidFill>
                  <a:srgbClr val="10183D"/>
                </a:solidFill>
                <a:latin typeface="+mj-lt"/>
                <a:ea typeface="Verdana" panose="020B0604030504040204" pitchFamily="34" charset="0"/>
                <a:cs typeface="Verdana" panose="020B0604030504040204" pitchFamily="34" charset="0"/>
              </a:defRPr>
            </a:lvl1p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C70A5C79-2DF4-5D43-A42B-D3607FF79433}"/>
              </a:ext>
            </a:extLst>
          </p:cNvPr>
          <p:cNvSpPr>
            <a:spLocks noGrp="1"/>
          </p:cNvSpPr>
          <p:nvPr>
            <p:ph type="body" idx="1" hasCustomPrompt="1"/>
          </p:nvPr>
        </p:nvSpPr>
        <p:spPr>
          <a:xfrm>
            <a:off x="1666084" y="9178929"/>
            <a:ext cx="21061323" cy="3000374"/>
          </a:xfrm>
        </p:spPr>
        <p:txBody>
          <a:bodyPr/>
          <a:lstStyle>
            <a:lvl1pPr marL="0" indent="0">
              <a:buNone/>
              <a:defRPr sz="4800" b="1" i="0">
                <a:solidFill>
                  <a:srgbClr val="0098CB"/>
                </a:solidFill>
                <a:latin typeface="+mn-lt"/>
                <a:ea typeface="Verdana" panose="020B0604030504040204" pitchFamily="34" charset="0"/>
                <a:cs typeface="Verdana" panose="020B060403050404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9075066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EBEF-4EAD-E145-9F33-DFF6D15DF5D8}"/>
              </a:ext>
            </a:extLst>
          </p:cNvPr>
          <p:cNvSpPr>
            <a:spLocks noGrp="1"/>
          </p:cNvSpPr>
          <p:nvPr>
            <p:ph type="title" hasCustomPrompt="1"/>
          </p:nvPr>
        </p:nvSpPr>
        <p:spPr/>
        <p:txBody>
          <a:bodyPr>
            <a:normAutofit/>
          </a:bodyPr>
          <a:lstStyle>
            <a:lvl1pPr>
              <a:defRPr sz="7200" b="1" i="0">
                <a:solidFill>
                  <a:srgbClr val="10183D"/>
                </a:solidFill>
                <a:latin typeface="+mj-lt"/>
                <a:ea typeface="Verdana" panose="020B0604030504040204" pitchFamily="34" charset="0"/>
                <a:cs typeface="Verdana" panose="020B0604030504040204" pitchFamily="34" charset="0"/>
              </a:defRPr>
            </a:lvl1pPr>
          </a:lstStyle>
          <a:p>
            <a:r>
              <a:rPr lang="en-GB" dirty="0"/>
              <a:t>CLICK TO EDIT MASTER TITLE STYLE</a:t>
            </a:r>
            <a:endParaRPr lang="en-AU" dirty="0"/>
          </a:p>
        </p:txBody>
      </p:sp>
      <p:sp>
        <p:nvSpPr>
          <p:cNvPr id="3" name="Content Placeholder 2">
            <a:extLst>
              <a:ext uri="{FF2B5EF4-FFF2-40B4-BE49-F238E27FC236}">
                <a16:creationId xmlns:a16="http://schemas.microsoft.com/office/drawing/2014/main" id="{CDD7C3AD-C345-434D-BE6F-E422C1BCCDB2}"/>
              </a:ext>
            </a:extLst>
          </p:cNvPr>
          <p:cNvSpPr>
            <a:spLocks noGrp="1"/>
          </p:cNvSpPr>
          <p:nvPr>
            <p:ph sz="half" idx="1"/>
          </p:nvPr>
        </p:nvSpPr>
        <p:spPr>
          <a:xfrm>
            <a:off x="1678801" y="3651250"/>
            <a:ext cx="10378043" cy="8702676"/>
          </a:xfrm>
        </p:spPr>
        <p:txBody>
          <a:bodyPr/>
          <a:lstStyle>
            <a:lvl1pPr>
              <a:buClr>
                <a:srgbClr val="0098CB"/>
              </a:buClr>
              <a:defRPr b="0" i="0">
                <a:latin typeface="+mn-lt"/>
                <a:ea typeface="Verdana" panose="020B0604030504040204" pitchFamily="34" charset="0"/>
                <a:cs typeface="Verdana" panose="020B0604030504040204" pitchFamily="34" charset="0"/>
              </a:defRPr>
            </a:lvl1pPr>
            <a:lvl2pPr>
              <a:buClr>
                <a:srgbClr val="0098CB"/>
              </a:buClr>
              <a:defRPr b="0" i="0">
                <a:latin typeface="+mn-lt"/>
                <a:ea typeface="Verdana" panose="020B0604030504040204" pitchFamily="34" charset="0"/>
                <a:cs typeface="Verdana" panose="020B0604030504040204" pitchFamily="34" charset="0"/>
              </a:defRPr>
            </a:lvl2pPr>
            <a:lvl3pPr>
              <a:buClr>
                <a:srgbClr val="0098CB"/>
              </a:buClr>
              <a:defRPr b="0" i="0">
                <a:latin typeface="+mn-lt"/>
                <a:ea typeface="Verdana" panose="020B0604030504040204" pitchFamily="34" charset="0"/>
                <a:cs typeface="Verdana" panose="020B0604030504040204" pitchFamily="34" charset="0"/>
              </a:defRPr>
            </a:lvl3pPr>
            <a:lvl4pPr>
              <a:buClr>
                <a:srgbClr val="0098CB"/>
              </a:buClr>
              <a:defRPr b="0" i="0">
                <a:latin typeface="+mn-lt"/>
                <a:ea typeface="Verdana" panose="020B0604030504040204" pitchFamily="34" charset="0"/>
                <a:cs typeface="Verdana" panose="020B0604030504040204" pitchFamily="34" charset="0"/>
              </a:defRPr>
            </a:lvl4pPr>
            <a:lvl5pPr>
              <a:buClr>
                <a:srgbClr val="0098CB"/>
              </a:buClr>
              <a:defRPr b="0" i="0">
                <a:latin typeface="+mn-lt"/>
                <a:ea typeface="Verdana" panose="020B0604030504040204" pitchFamily="34" charset="0"/>
                <a:cs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Content Placeholder 3">
            <a:extLst>
              <a:ext uri="{FF2B5EF4-FFF2-40B4-BE49-F238E27FC236}">
                <a16:creationId xmlns:a16="http://schemas.microsoft.com/office/drawing/2014/main" id="{21C1FF84-092F-2A49-96FC-F8E0089D154C}"/>
              </a:ext>
            </a:extLst>
          </p:cNvPr>
          <p:cNvSpPr>
            <a:spLocks noGrp="1"/>
          </p:cNvSpPr>
          <p:nvPr>
            <p:ph sz="half" idx="2"/>
          </p:nvPr>
        </p:nvSpPr>
        <p:spPr>
          <a:xfrm>
            <a:off x="12362081" y="3651250"/>
            <a:ext cx="10378043" cy="8702676"/>
          </a:xfrm>
        </p:spPr>
        <p:txBody>
          <a:bodyPr/>
          <a:lstStyle>
            <a:lvl1pPr>
              <a:buClr>
                <a:srgbClr val="0098CB"/>
              </a:buClr>
              <a:defRPr b="0" i="0">
                <a:latin typeface="+mn-lt"/>
                <a:ea typeface="Verdana" panose="020B0604030504040204" pitchFamily="34" charset="0"/>
                <a:cs typeface="Verdana" panose="020B0604030504040204" pitchFamily="34" charset="0"/>
              </a:defRPr>
            </a:lvl1pPr>
            <a:lvl2pPr>
              <a:buClr>
                <a:srgbClr val="0098CB"/>
              </a:buClr>
              <a:defRPr b="0" i="0">
                <a:latin typeface="+mn-lt"/>
                <a:ea typeface="Verdana" panose="020B0604030504040204" pitchFamily="34" charset="0"/>
                <a:cs typeface="Verdana" panose="020B0604030504040204" pitchFamily="34" charset="0"/>
              </a:defRPr>
            </a:lvl2pPr>
            <a:lvl3pPr>
              <a:buClr>
                <a:srgbClr val="0098CB"/>
              </a:buClr>
              <a:defRPr b="0" i="0">
                <a:latin typeface="+mn-lt"/>
                <a:ea typeface="Verdana" panose="020B0604030504040204" pitchFamily="34" charset="0"/>
                <a:cs typeface="Verdana" panose="020B0604030504040204" pitchFamily="34" charset="0"/>
              </a:defRPr>
            </a:lvl3pPr>
            <a:lvl4pPr>
              <a:buClr>
                <a:srgbClr val="0098CB"/>
              </a:buClr>
              <a:defRPr b="0" i="0">
                <a:latin typeface="+mn-lt"/>
                <a:ea typeface="Verdana" panose="020B0604030504040204" pitchFamily="34" charset="0"/>
                <a:cs typeface="Verdana" panose="020B0604030504040204" pitchFamily="34" charset="0"/>
              </a:defRPr>
            </a:lvl4pPr>
            <a:lvl5pPr>
              <a:buClr>
                <a:srgbClr val="0098CB"/>
              </a:buClr>
              <a:defRPr b="0" i="0">
                <a:latin typeface="+mn-lt"/>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422835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98BC-640E-ED4B-95DE-D48E360FDFC8}"/>
              </a:ext>
            </a:extLst>
          </p:cNvPr>
          <p:cNvSpPr>
            <a:spLocks noGrp="1"/>
          </p:cNvSpPr>
          <p:nvPr>
            <p:ph type="title" hasCustomPrompt="1"/>
          </p:nvPr>
        </p:nvSpPr>
        <p:spPr>
          <a:xfrm>
            <a:off x="1681982" y="730253"/>
            <a:ext cx="21061323" cy="2651126"/>
          </a:xfrm>
        </p:spPr>
        <p:txBody>
          <a:bodyPr/>
          <a:lstStyle>
            <a:lvl1pPr>
              <a:defRPr b="1" i="0">
                <a:latin typeface="Helvetica" pitchFamily="2" charset="0"/>
                <a:ea typeface="Verdana" panose="020B0604030504040204" pitchFamily="34" charset="0"/>
                <a:cs typeface="Verdana" panose="020B0604030504040204" pitchFamily="34" charset="0"/>
              </a:defRPr>
            </a:lvl1p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29E6752A-B119-C140-BB11-6048CD845838}"/>
              </a:ext>
            </a:extLst>
          </p:cNvPr>
          <p:cNvSpPr>
            <a:spLocks noGrp="1"/>
          </p:cNvSpPr>
          <p:nvPr>
            <p:ph type="body" idx="1"/>
          </p:nvPr>
        </p:nvSpPr>
        <p:spPr>
          <a:xfrm>
            <a:off x="1681984" y="3362326"/>
            <a:ext cx="10330348"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a:extLst>
              <a:ext uri="{FF2B5EF4-FFF2-40B4-BE49-F238E27FC236}">
                <a16:creationId xmlns:a16="http://schemas.microsoft.com/office/drawing/2014/main" id="{928614E6-7E9A-AC40-8853-6528F1B5BB9D}"/>
              </a:ext>
            </a:extLst>
          </p:cNvPr>
          <p:cNvSpPr>
            <a:spLocks noGrp="1"/>
          </p:cNvSpPr>
          <p:nvPr>
            <p:ph sz="half" idx="2"/>
          </p:nvPr>
        </p:nvSpPr>
        <p:spPr>
          <a:xfrm>
            <a:off x="1681984" y="5010150"/>
            <a:ext cx="10330348"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57AB8F6F-F193-0D4E-8A8A-C3EB98F6278C}"/>
              </a:ext>
            </a:extLst>
          </p:cNvPr>
          <p:cNvSpPr>
            <a:spLocks noGrp="1"/>
          </p:cNvSpPr>
          <p:nvPr>
            <p:ph type="body" sz="quarter" idx="3"/>
          </p:nvPr>
        </p:nvSpPr>
        <p:spPr>
          <a:xfrm>
            <a:off x="12362082" y="3362326"/>
            <a:ext cx="1038122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a:extLst>
              <a:ext uri="{FF2B5EF4-FFF2-40B4-BE49-F238E27FC236}">
                <a16:creationId xmlns:a16="http://schemas.microsoft.com/office/drawing/2014/main" id="{84424C53-11E0-C34D-AE92-1D334CEFCC14}"/>
              </a:ext>
            </a:extLst>
          </p:cNvPr>
          <p:cNvSpPr>
            <a:spLocks noGrp="1"/>
          </p:cNvSpPr>
          <p:nvPr>
            <p:ph sz="quarter" idx="4"/>
          </p:nvPr>
        </p:nvSpPr>
        <p:spPr>
          <a:xfrm>
            <a:off x="12362082" y="5010150"/>
            <a:ext cx="10381224"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468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151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D046-4534-0544-844E-30DEB74549C6}"/>
              </a:ext>
            </a:extLst>
          </p:cNvPr>
          <p:cNvSpPr>
            <a:spLocks noGrp="1"/>
          </p:cNvSpPr>
          <p:nvPr>
            <p:ph type="title"/>
          </p:nvPr>
        </p:nvSpPr>
        <p:spPr/>
        <p:txBody>
          <a:bodyPr/>
          <a:lstStyle>
            <a:lvl1pPr>
              <a:defRPr b="1" i="0">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AU"/>
          </a:p>
        </p:txBody>
      </p:sp>
    </p:spTree>
    <p:extLst>
      <p:ext uri="{BB962C8B-B14F-4D97-AF65-F5344CB8AC3E}">
        <p14:creationId xmlns:p14="http://schemas.microsoft.com/office/powerpoint/2010/main" val="4089727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5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3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31984" y="3261506"/>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
        <p:nvSpPr>
          <p:cNvPr id="9" name="Text Placeholder 8"/>
          <p:cNvSpPr>
            <a:spLocks noGrp="1"/>
          </p:cNvSpPr>
          <p:nvPr>
            <p:ph type="body" sz="quarter" idx="13"/>
          </p:nvPr>
        </p:nvSpPr>
        <p:spPr>
          <a:xfrm>
            <a:off x="2030400" y="8139600"/>
            <a:ext cx="12193200" cy="3607200"/>
          </a:xfrm>
        </p:spPr>
        <p:txBody>
          <a:bodyPr>
            <a:noAutofit/>
          </a:bodyPr>
          <a:lstStyle>
            <a:lvl1pPr marL="0" indent="0">
              <a:lnSpc>
                <a:spcPts val="5500"/>
              </a:lnSpc>
              <a:spcBef>
                <a:spcPts val="0"/>
              </a:spcBef>
              <a:buNone/>
              <a:defRPr sz="4500">
                <a:solidFill>
                  <a:schemeClr val="tx1">
                    <a:lumMod val="50000"/>
                    <a:lumOff val="50000"/>
                  </a:schemeClr>
                </a:solidFill>
              </a:defRPr>
            </a:lvl1pPr>
            <a:lvl2pPr marL="914400" indent="0">
              <a:lnSpc>
                <a:spcPts val="5500"/>
              </a:lnSpc>
              <a:spcBef>
                <a:spcPts val="0"/>
              </a:spcBef>
              <a:buNone/>
              <a:defRPr sz="4500">
                <a:solidFill>
                  <a:schemeClr val="tx1">
                    <a:lumMod val="50000"/>
                    <a:lumOff val="50000"/>
                  </a:schemeClr>
                </a:solidFill>
              </a:defRPr>
            </a:lvl2pPr>
            <a:lvl3pPr marL="1828800" indent="0">
              <a:lnSpc>
                <a:spcPts val="5500"/>
              </a:lnSpc>
              <a:spcBef>
                <a:spcPts val="0"/>
              </a:spcBef>
              <a:buNone/>
              <a:defRPr sz="4500">
                <a:solidFill>
                  <a:schemeClr val="tx1">
                    <a:lumMod val="50000"/>
                    <a:lumOff val="50000"/>
                  </a:schemeClr>
                </a:solidFill>
              </a:defRPr>
            </a:lvl3pPr>
            <a:lvl4pPr marL="2743200" indent="0">
              <a:lnSpc>
                <a:spcPts val="5500"/>
              </a:lnSpc>
              <a:spcBef>
                <a:spcPts val="0"/>
              </a:spcBef>
              <a:buNone/>
              <a:defRPr sz="4500">
                <a:solidFill>
                  <a:schemeClr val="tx1">
                    <a:lumMod val="50000"/>
                    <a:lumOff val="50000"/>
                  </a:schemeClr>
                </a:solidFill>
              </a:defRPr>
            </a:lvl4pPr>
            <a:lvl5pPr marL="3657600" indent="0">
              <a:lnSpc>
                <a:spcPts val="5500"/>
              </a:lnSpc>
              <a:spcBef>
                <a:spcPts val="0"/>
              </a:spcBef>
              <a:buNone/>
              <a:defRPr sz="4500">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71BD-FA17-D344-9396-22A471EF6CEB}"/>
              </a:ext>
            </a:extLst>
          </p:cNvPr>
          <p:cNvSpPr>
            <a:spLocks noGrp="1"/>
          </p:cNvSpPr>
          <p:nvPr>
            <p:ph type="title"/>
          </p:nvPr>
        </p:nvSpPr>
        <p:spPr>
          <a:xfrm>
            <a:off x="1681982" y="914400"/>
            <a:ext cx="7875739" cy="3200400"/>
          </a:xfrm>
        </p:spPr>
        <p:txBody>
          <a:bodyPr anchor="b"/>
          <a:lstStyle>
            <a:lvl1pPr>
              <a:defRPr sz="64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32BC3081-E40D-A842-B219-399D84316BA9}"/>
              </a:ext>
            </a:extLst>
          </p:cNvPr>
          <p:cNvSpPr>
            <a:spLocks noGrp="1"/>
          </p:cNvSpPr>
          <p:nvPr>
            <p:ph idx="1"/>
          </p:nvPr>
        </p:nvSpPr>
        <p:spPr>
          <a:xfrm>
            <a:off x="10381224" y="1974853"/>
            <a:ext cx="12362081"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C42D96F8-F5E7-224E-97D4-0387B44ADA5C}"/>
              </a:ext>
            </a:extLst>
          </p:cNvPr>
          <p:cNvSpPr>
            <a:spLocks noGrp="1"/>
          </p:cNvSpPr>
          <p:nvPr>
            <p:ph type="body" sz="half" idx="2"/>
          </p:nvPr>
        </p:nvSpPr>
        <p:spPr>
          <a:xfrm>
            <a:off x="1681982" y="4114800"/>
            <a:ext cx="7875739"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Tree>
    <p:extLst>
      <p:ext uri="{BB962C8B-B14F-4D97-AF65-F5344CB8AC3E}">
        <p14:creationId xmlns:p14="http://schemas.microsoft.com/office/powerpoint/2010/main" val="926087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CD62-230C-F644-9636-14141B2545FB}"/>
              </a:ext>
            </a:extLst>
          </p:cNvPr>
          <p:cNvSpPr>
            <a:spLocks noGrp="1"/>
          </p:cNvSpPr>
          <p:nvPr>
            <p:ph type="title"/>
          </p:nvPr>
        </p:nvSpPr>
        <p:spPr>
          <a:xfrm>
            <a:off x="1681982" y="914400"/>
            <a:ext cx="7875739" cy="3200400"/>
          </a:xfrm>
        </p:spPr>
        <p:txBody>
          <a:bodyPr anchor="b"/>
          <a:lstStyle>
            <a:lvl1pPr>
              <a:defRPr sz="64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2F55FBB4-3322-4247-8991-3D9260D70E68}"/>
              </a:ext>
            </a:extLst>
          </p:cNvPr>
          <p:cNvSpPr>
            <a:spLocks noGrp="1"/>
          </p:cNvSpPr>
          <p:nvPr>
            <p:ph type="pic" idx="1"/>
          </p:nvPr>
        </p:nvSpPr>
        <p:spPr>
          <a:xfrm>
            <a:off x="10381224" y="1974853"/>
            <a:ext cx="12362081"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GB" dirty="0"/>
              <a:t>Click icon to add picture</a:t>
            </a:r>
            <a:endParaRPr lang="en-AU" dirty="0"/>
          </a:p>
        </p:txBody>
      </p:sp>
      <p:sp>
        <p:nvSpPr>
          <p:cNvPr id="4" name="Text Placeholder 3">
            <a:extLst>
              <a:ext uri="{FF2B5EF4-FFF2-40B4-BE49-F238E27FC236}">
                <a16:creationId xmlns:a16="http://schemas.microsoft.com/office/drawing/2014/main" id="{B8A61413-1F13-1A43-BB49-65A326359783}"/>
              </a:ext>
            </a:extLst>
          </p:cNvPr>
          <p:cNvSpPr>
            <a:spLocks noGrp="1"/>
          </p:cNvSpPr>
          <p:nvPr>
            <p:ph type="body" sz="half" idx="2"/>
          </p:nvPr>
        </p:nvSpPr>
        <p:spPr>
          <a:xfrm>
            <a:off x="1681982" y="4114800"/>
            <a:ext cx="7875739"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Tree>
    <p:extLst>
      <p:ext uri="{BB962C8B-B14F-4D97-AF65-F5344CB8AC3E}">
        <p14:creationId xmlns:p14="http://schemas.microsoft.com/office/powerpoint/2010/main" val="2481328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C3DE-8B32-7349-B2B3-C257AEF11E02}"/>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02AAD18B-4652-194F-99BD-267A9A3EC6C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228079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FB846-B2B9-E44F-BF47-47CEEF0F2049}"/>
              </a:ext>
            </a:extLst>
          </p:cNvPr>
          <p:cNvSpPr>
            <a:spLocks noGrp="1"/>
          </p:cNvSpPr>
          <p:nvPr>
            <p:ph type="title" orient="vert"/>
          </p:nvPr>
        </p:nvSpPr>
        <p:spPr>
          <a:xfrm>
            <a:off x="17474794" y="730250"/>
            <a:ext cx="5265331" cy="11623676"/>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E70E5BE7-9ED4-2845-9A7B-7ACEDD4A80BC}"/>
              </a:ext>
            </a:extLst>
          </p:cNvPr>
          <p:cNvSpPr>
            <a:spLocks noGrp="1"/>
          </p:cNvSpPr>
          <p:nvPr>
            <p:ph type="body" orient="vert" idx="1"/>
          </p:nvPr>
        </p:nvSpPr>
        <p:spPr>
          <a:xfrm>
            <a:off x="1678802" y="730250"/>
            <a:ext cx="15490756"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790085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D21-FBF9-714B-95FB-650DF54D8F6C}"/>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995649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0946" y="396876"/>
            <a:ext cx="21977033" cy="1889124"/>
          </a:xfrm>
        </p:spPr>
        <p:txBody>
          <a:bodyPr/>
          <a:lstStyle/>
          <a:p>
            <a:r>
              <a:rPr lang="en-US"/>
              <a:t>Click to edit Master title style</a:t>
            </a:r>
          </a:p>
        </p:txBody>
      </p:sp>
      <p:sp>
        <p:nvSpPr>
          <p:cNvPr id="3" name="Text Placeholder 2"/>
          <p:cNvSpPr>
            <a:spLocks noGrp="1"/>
          </p:cNvSpPr>
          <p:nvPr>
            <p:ph type="body" sz="half" idx="1"/>
          </p:nvPr>
        </p:nvSpPr>
        <p:spPr>
          <a:xfrm>
            <a:off x="2441893" y="2590800"/>
            <a:ext cx="10378043" cy="975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226918" y="2590800"/>
            <a:ext cx="10378043" cy="975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0"/>
          <p:cNvSpPr>
            <a:spLocks noGrp="1" noChangeArrowheads="1"/>
          </p:cNvSpPr>
          <p:nvPr>
            <p:ph type="ftr" sz="quarter" idx="10"/>
          </p:nvPr>
        </p:nvSpPr>
        <p:spPr>
          <a:ln/>
        </p:spPr>
        <p:txBody>
          <a:bodyPr/>
          <a:lstStyle>
            <a:lvl1pPr>
              <a:defRPr sz="2000"/>
            </a:lvl1pPr>
          </a:lstStyle>
          <a:p>
            <a:endParaRPr lang="en-GB"/>
          </a:p>
        </p:txBody>
      </p:sp>
      <p:sp>
        <p:nvSpPr>
          <p:cNvPr id="6" name="Rectangle 61"/>
          <p:cNvSpPr>
            <a:spLocks noGrp="1" noChangeArrowheads="1"/>
          </p:cNvSpPr>
          <p:nvPr>
            <p:ph type="sldNum" sz="quarter" idx="11"/>
          </p:nvPr>
        </p:nvSpPr>
        <p:spPr>
          <a:ln/>
        </p:spPr>
        <p:txBody>
          <a:bodyPr/>
          <a:lstStyle>
            <a:lvl1pPr>
              <a:defRPr/>
            </a:lvl1pPr>
          </a:lstStyle>
          <a:p>
            <a:fld id="{1E593314-5064-5241-B4E4-12C5AB28480D}" type="slidenum">
              <a:rPr lang="en-GB" smtClean="0"/>
              <a:t>‹#›</a:t>
            </a:fld>
            <a:endParaRPr lang="en-GB"/>
          </a:p>
        </p:txBody>
      </p:sp>
    </p:spTree>
    <p:extLst>
      <p:ext uri="{BB962C8B-B14F-4D97-AF65-F5344CB8AC3E}">
        <p14:creationId xmlns:p14="http://schemas.microsoft.com/office/powerpoint/2010/main" val="4032444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20946" y="396876"/>
            <a:ext cx="21977033" cy="1889124"/>
          </a:xfrm>
        </p:spPr>
        <p:txBody>
          <a:bodyPr/>
          <a:lstStyle/>
          <a:p>
            <a:r>
              <a:rPr lang="en-US"/>
              <a:t>Click to edit Master title style</a:t>
            </a:r>
          </a:p>
        </p:txBody>
      </p:sp>
      <p:sp>
        <p:nvSpPr>
          <p:cNvPr id="3" name="Text Placeholder 2"/>
          <p:cNvSpPr>
            <a:spLocks noGrp="1"/>
          </p:cNvSpPr>
          <p:nvPr>
            <p:ph type="body" sz="half" idx="1"/>
          </p:nvPr>
        </p:nvSpPr>
        <p:spPr>
          <a:xfrm>
            <a:off x="2441893" y="2590800"/>
            <a:ext cx="10378043" cy="975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3226918" y="2590800"/>
            <a:ext cx="10378043"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3226918" y="7620000"/>
            <a:ext cx="10378043"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0"/>
          <p:cNvSpPr>
            <a:spLocks noGrp="1" noChangeArrowheads="1"/>
          </p:cNvSpPr>
          <p:nvPr>
            <p:ph type="ftr" sz="quarter" idx="10"/>
          </p:nvPr>
        </p:nvSpPr>
        <p:spPr>
          <a:ln/>
        </p:spPr>
        <p:txBody>
          <a:bodyPr/>
          <a:lstStyle>
            <a:lvl1pPr>
              <a:defRPr sz="2000"/>
            </a:lvl1pPr>
          </a:lstStyle>
          <a:p>
            <a:endParaRPr lang="en-GB"/>
          </a:p>
        </p:txBody>
      </p:sp>
      <p:sp>
        <p:nvSpPr>
          <p:cNvPr id="7" name="Rectangle 61"/>
          <p:cNvSpPr>
            <a:spLocks noGrp="1" noChangeArrowheads="1"/>
          </p:cNvSpPr>
          <p:nvPr>
            <p:ph type="sldNum" sz="quarter" idx="11"/>
          </p:nvPr>
        </p:nvSpPr>
        <p:spPr>
          <a:ln/>
        </p:spPr>
        <p:txBody>
          <a:bodyPr/>
          <a:lstStyle>
            <a:lvl1pPr>
              <a:defRPr/>
            </a:lvl1pPr>
          </a:lstStyle>
          <a:p>
            <a:fld id="{1E593314-5064-5241-B4E4-12C5AB28480D}" type="slidenum">
              <a:rPr lang="en-GB" smtClean="0"/>
              <a:t>‹#›</a:t>
            </a:fld>
            <a:endParaRPr lang="en-GB"/>
          </a:p>
        </p:txBody>
      </p:sp>
    </p:spTree>
    <p:extLst>
      <p:ext uri="{BB962C8B-B14F-4D97-AF65-F5344CB8AC3E}">
        <p14:creationId xmlns:p14="http://schemas.microsoft.com/office/powerpoint/2010/main" val="3299395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984" y="2030400"/>
            <a:ext cx="12337200" cy="1596720"/>
          </a:xfrm>
        </p:spPr>
        <p:txBody>
          <a:bodyPr lIns="0" tIns="0" rIns="0" bIns="0" anchor="t">
            <a:normAutofit/>
          </a:bodyPr>
          <a:lstStyle>
            <a:lvl1pPr>
              <a:lnSpc>
                <a:spcPts val="5500"/>
              </a:lnSpc>
              <a:defRPr sz="4500" b="1" baseline="0">
                <a:solidFill>
                  <a:srgbClr val="00306E"/>
                </a:solidFill>
              </a:defRPr>
            </a:lvl1pPr>
          </a:lstStyle>
          <a:p>
            <a:r>
              <a:rPr lang="en-US"/>
              <a:t>Slide heading goes here</a:t>
            </a:r>
            <a:endParaRPr lang="en-GB" dirty="0"/>
          </a:p>
        </p:txBody>
      </p:sp>
      <p:sp>
        <p:nvSpPr>
          <p:cNvPr id="7" name="Text Placeholder 6"/>
          <p:cNvSpPr>
            <a:spLocks noGrp="1"/>
          </p:cNvSpPr>
          <p:nvPr>
            <p:ph type="body" sz="quarter" idx="10"/>
          </p:nvPr>
        </p:nvSpPr>
        <p:spPr>
          <a:xfrm>
            <a:off x="2030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6"/>
          <p:cNvSpPr>
            <a:spLocks noGrp="1"/>
          </p:cNvSpPr>
          <p:nvPr>
            <p:ph type="body" sz="quarter" idx="11"/>
          </p:nvPr>
        </p:nvSpPr>
        <p:spPr>
          <a:xfrm>
            <a:off x="12254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698545"/>
            <a:ext cx="24418920" cy="1017455"/>
          </a:xfrm>
          <a:prstGeom prst="rect">
            <a:avLst/>
          </a:prstGeom>
        </p:spPr>
      </p:pic>
    </p:spTree>
    <p:extLst>
      <p:ext uri="{BB962C8B-B14F-4D97-AF65-F5344CB8AC3E}">
        <p14:creationId xmlns:p14="http://schemas.microsoft.com/office/powerpoint/2010/main" val="3622841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984" y="2030400"/>
            <a:ext cx="12337200" cy="1596720"/>
          </a:xfrm>
        </p:spPr>
        <p:txBody>
          <a:bodyPr lIns="0" tIns="0" rIns="0" bIns="0" anchor="t">
            <a:normAutofit/>
          </a:bodyPr>
          <a:lstStyle>
            <a:lvl1pPr>
              <a:lnSpc>
                <a:spcPts val="5500"/>
              </a:lnSpc>
              <a:defRPr sz="4500" b="1" baseline="0">
                <a:solidFill>
                  <a:srgbClr val="00306E"/>
                </a:solidFill>
              </a:defRPr>
            </a:lvl1pPr>
          </a:lstStyle>
          <a:p>
            <a:r>
              <a:rPr lang="en-US"/>
              <a:t>Slide heading goes here</a:t>
            </a:r>
            <a:endParaRPr lang="en-GB" dirty="0"/>
          </a:p>
        </p:txBody>
      </p:sp>
      <p:sp>
        <p:nvSpPr>
          <p:cNvPr id="7" name="Text Placeholder 6"/>
          <p:cNvSpPr>
            <a:spLocks noGrp="1"/>
          </p:cNvSpPr>
          <p:nvPr>
            <p:ph type="body" sz="quarter" idx="10"/>
          </p:nvPr>
        </p:nvSpPr>
        <p:spPr>
          <a:xfrm>
            <a:off x="2030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6"/>
          <p:cNvSpPr>
            <a:spLocks noGrp="1"/>
          </p:cNvSpPr>
          <p:nvPr>
            <p:ph type="body" sz="quarter" idx="11"/>
          </p:nvPr>
        </p:nvSpPr>
        <p:spPr>
          <a:xfrm>
            <a:off x="12254400" y="4064400"/>
            <a:ext cx="9489600" cy="6602400"/>
          </a:xfrm>
        </p:spPr>
        <p:txBody>
          <a:bodyPr numCol="1">
            <a:normAutofit/>
          </a:bodyPr>
          <a:lstStyle>
            <a:lvl1pPr marL="0" indent="0">
              <a:lnSpc>
                <a:spcPts val="4200"/>
              </a:lnSpc>
              <a:spcBef>
                <a:spcPts val="0"/>
              </a:spcBef>
              <a:buNone/>
              <a:defRPr sz="3200"/>
            </a:lvl1pPr>
            <a:lvl2pPr marL="914400" indent="0">
              <a:lnSpc>
                <a:spcPts val="4200"/>
              </a:lnSpc>
              <a:spcBef>
                <a:spcPts val="0"/>
              </a:spcBef>
              <a:buNone/>
              <a:defRPr sz="3200"/>
            </a:lvl2pPr>
            <a:lvl3pPr marL="1828800" indent="0">
              <a:lnSpc>
                <a:spcPts val="4200"/>
              </a:lnSpc>
              <a:spcBef>
                <a:spcPts val="0"/>
              </a:spcBef>
              <a:buNone/>
              <a:defRPr sz="3200"/>
            </a:lvl3pPr>
            <a:lvl4pPr marL="2743200" indent="0">
              <a:lnSpc>
                <a:spcPts val="4200"/>
              </a:lnSpc>
              <a:spcBef>
                <a:spcPts val="0"/>
              </a:spcBef>
              <a:buNone/>
              <a:defRPr sz="3200"/>
            </a:lvl4pPr>
            <a:lvl5pPr marL="3657600" indent="0">
              <a:lnSpc>
                <a:spcPts val="4200"/>
              </a:lnSpc>
              <a:spcBef>
                <a:spcPts val="0"/>
              </a:spcBef>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698545"/>
            <a:ext cx="24418920" cy="101745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3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31984" y="3261506"/>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
        <p:nvSpPr>
          <p:cNvPr id="9" name="Text Placeholder 8"/>
          <p:cNvSpPr>
            <a:spLocks noGrp="1"/>
          </p:cNvSpPr>
          <p:nvPr>
            <p:ph type="body" sz="quarter" idx="13"/>
          </p:nvPr>
        </p:nvSpPr>
        <p:spPr>
          <a:xfrm>
            <a:off x="2030400" y="8139600"/>
            <a:ext cx="12193200" cy="3607200"/>
          </a:xfrm>
        </p:spPr>
        <p:txBody>
          <a:bodyPr>
            <a:noAutofit/>
          </a:bodyPr>
          <a:lstStyle>
            <a:lvl1pPr marL="0" indent="0">
              <a:lnSpc>
                <a:spcPts val="5500"/>
              </a:lnSpc>
              <a:spcBef>
                <a:spcPts val="0"/>
              </a:spcBef>
              <a:buNone/>
              <a:defRPr sz="4500">
                <a:solidFill>
                  <a:schemeClr val="tx1">
                    <a:lumMod val="50000"/>
                    <a:lumOff val="50000"/>
                  </a:schemeClr>
                </a:solidFill>
              </a:defRPr>
            </a:lvl1pPr>
            <a:lvl2pPr marL="914400" indent="0">
              <a:lnSpc>
                <a:spcPts val="5500"/>
              </a:lnSpc>
              <a:spcBef>
                <a:spcPts val="0"/>
              </a:spcBef>
              <a:buNone/>
              <a:defRPr sz="4500">
                <a:solidFill>
                  <a:schemeClr val="tx1">
                    <a:lumMod val="50000"/>
                    <a:lumOff val="50000"/>
                  </a:schemeClr>
                </a:solidFill>
              </a:defRPr>
            </a:lvl2pPr>
            <a:lvl3pPr marL="1828800" indent="0">
              <a:lnSpc>
                <a:spcPts val="5500"/>
              </a:lnSpc>
              <a:spcBef>
                <a:spcPts val="0"/>
              </a:spcBef>
              <a:buNone/>
              <a:defRPr sz="4500">
                <a:solidFill>
                  <a:schemeClr val="tx1">
                    <a:lumMod val="50000"/>
                    <a:lumOff val="50000"/>
                  </a:schemeClr>
                </a:solidFill>
              </a:defRPr>
            </a:lvl3pPr>
            <a:lvl4pPr marL="2743200" indent="0">
              <a:lnSpc>
                <a:spcPts val="5500"/>
              </a:lnSpc>
              <a:spcBef>
                <a:spcPts val="0"/>
              </a:spcBef>
              <a:buNone/>
              <a:defRPr sz="4500">
                <a:solidFill>
                  <a:schemeClr val="tx1">
                    <a:lumMod val="50000"/>
                    <a:lumOff val="50000"/>
                  </a:schemeClr>
                </a:solidFill>
              </a:defRPr>
            </a:lvl4pPr>
            <a:lvl5pPr marL="3657600" indent="0">
              <a:lnSpc>
                <a:spcPts val="5500"/>
              </a:lnSpc>
              <a:spcBef>
                <a:spcPts val="0"/>
              </a:spcBef>
              <a:buNone/>
              <a:defRPr sz="4500">
                <a:solidFill>
                  <a:schemeClr val="tx1">
                    <a:lumMod val="50000"/>
                    <a:lumOff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60858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3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31984" y="3261506"/>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
        <p:nvSpPr>
          <p:cNvPr id="9" name="Text Placeholder 8"/>
          <p:cNvSpPr>
            <a:spLocks noGrp="1"/>
          </p:cNvSpPr>
          <p:nvPr>
            <p:ph type="body" sz="quarter" idx="13"/>
          </p:nvPr>
        </p:nvSpPr>
        <p:spPr>
          <a:xfrm>
            <a:off x="2030400" y="8139600"/>
            <a:ext cx="12193200" cy="3607200"/>
          </a:xfrm>
        </p:spPr>
        <p:txBody>
          <a:bodyPr>
            <a:noAutofit/>
          </a:bodyPr>
          <a:lstStyle>
            <a:lvl1pPr marL="0" indent="0">
              <a:lnSpc>
                <a:spcPts val="5500"/>
              </a:lnSpc>
              <a:spcBef>
                <a:spcPts val="0"/>
              </a:spcBef>
              <a:buNone/>
              <a:defRPr sz="4500">
                <a:solidFill>
                  <a:schemeClr val="tx1">
                    <a:lumMod val="50000"/>
                    <a:lumOff val="50000"/>
                  </a:schemeClr>
                </a:solidFill>
              </a:defRPr>
            </a:lvl1pPr>
            <a:lvl2pPr marL="914400" indent="0">
              <a:lnSpc>
                <a:spcPts val="5500"/>
              </a:lnSpc>
              <a:spcBef>
                <a:spcPts val="0"/>
              </a:spcBef>
              <a:buNone/>
              <a:defRPr sz="4500">
                <a:solidFill>
                  <a:schemeClr val="tx1">
                    <a:lumMod val="50000"/>
                    <a:lumOff val="50000"/>
                  </a:schemeClr>
                </a:solidFill>
              </a:defRPr>
            </a:lvl2pPr>
            <a:lvl3pPr marL="1828800" indent="0">
              <a:lnSpc>
                <a:spcPts val="5500"/>
              </a:lnSpc>
              <a:spcBef>
                <a:spcPts val="0"/>
              </a:spcBef>
              <a:buNone/>
              <a:defRPr sz="4500">
                <a:solidFill>
                  <a:schemeClr val="tx1">
                    <a:lumMod val="50000"/>
                    <a:lumOff val="50000"/>
                  </a:schemeClr>
                </a:solidFill>
              </a:defRPr>
            </a:lvl3pPr>
            <a:lvl4pPr marL="2743200" indent="0">
              <a:lnSpc>
                <a:spcPts val="5500"/>
              </a:lnSpc>
              <a:spcBef>
                <a:spcPts val="0"/>
              </a:spcBef>
              <a:buNone/>
              <a:defRPr sz="4500">
                <a:solidFill>
                  <a:schemeClr val="tx1">
                    <a:lumMod val="50000"/>
                    <a:lumOff val="50000"/>
                  </a:schemeClr>
                </a:solidFill>
              </a:defRPr>
            </a:lvl4pPr>
            <a:lvl5pPr marL="3657600" indent="0">
              <a:lnSpc>
                <a:spcPts val="5500"/>
              </a:lnSpc>
              <a:spcBef>
                <a:spcPts val="0"/>
              </a:spcBef>
              <a:buNone/>
              <a:defRPr sz="4500">
                <a:solidFill>
                  <a:schemeClr val="tx1">
                    <a:lumMod val="50000"/>
                    <a:lumOff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09792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Section 3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24418920" cy="13735643"/>
          </a:xfrm>
          <a:prstGeom prst="rect">
            <a:avLst/>
          </a:prstGeom>
        </p:spPr>
      </p:pic>
      <p:sp>
        <p:nvSpPr>
          <p:cNvPr id="7" name="Title 1"/>
          <p:cNvSpPr>
            <a:spLocks noGrp="1"/>
          </p:cNvSpPr>
          <p:nvPr>
            <p:ph type="title" hasCustomPrompt="1"/>
          </p:nvPr>
        </p:nvSpPr>
        <p:spPr>
          <a:xfrm>
            <a:off x="3611402" y="4716233"/>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Tree>
    <p:extLst>
      <p:ext uri="{BB962C8B-B14F-4D97-AF65-F5344CB8AC3E}">
        <p14:creationId xmlns:p14="http://schemas.microsoft.com/office/powerpoint/2010/main" val="176642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3151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D046-4534-0544-844E-30DEB74549C6}"/>
              </a:ext>
            </a:extLst>
          </p:cNvPr>
          <p:cNvSpPr>
            <a:spLocks noGrp="1"/>
          </p:cNvSpPr>
          <p:nvPr>
            <p:ph type="title"/>
          </p:nvPr>
        </p:nvSpPr>
        <p:spPr/>
        <p:txBody>
          <a:bodyPr/>
          <a:lstStyle>
            <a:lvl1pPr>
              <a:defRPr b="1" i="0">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AU"/>
          </a:p>
        </p:txBody>
      </p:sp>
    </p:spTree>
    <p:extLst>
      <p:ext uri="{BB962C8B-B14F-4D97-AF65-F5344CB8AC3E}">
        <p14:creationId xmlns:p14="http://schemas.microsoft.com/office/powerpoint/2010/main" val="1611846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984" y="2044800"/>
            <a:ext cx="12337200" cy="2617200"/>
          </a:xfrm>
        </p:spPr>
        <p:txBody>
          <a:bodyPr lIns="0" tIns="0" rIns="0" bIns="0" anchor="t" anchorCtr="0">
            <a:normAutofit/>
          </a:bodyPr>
          <a:lstStyle>
            <a:lvl1pPr>
              <a:lnSpc>
                <a:spcPts val="9000"/>
              </a:lnSpc>
              <a:defRPr sz="8000" b="0" i="0" baseline="0">
                <a:solidFill>
                  <a:srgbClr val="00306E"/>
                </a:solidFill>
                <a:latin typeface="Arial" charset="0"/>
                <a:ea typeface="Arial" charset="0"/>
                <a:cs typeface="Arial" charset="0"/>
              </a:defRPr>
            </a:lvl1pPr>
          </a:lstStyle>
          <a:p>
            <a:r>
              <a:rPr lang="en-GB" dirty="0"/>
              <a:t>Document Title</a:t>
            </a:r>
            <a:br>
              <a:rPr lang="en-GB" dirty="0"/>
            </a:br>
            <a:r>
              <a:rPr lang="en-GB" dirty="0"/>
              <a:t>goes here</a:t>
            </a:r>
          </a:p>
        </p:txBody>
      </p:sp>
      <p:sp>
        <p:nvSpPr>
          <p:cNvPr id="3" name="Date Placeholder 2"/>
          <p:cNvSpPr>
            <a:spLocks noGrp="1"/>
          </p:cNvSpPr>
          <p:nvPr>
            <p:ph type="dt" sz="half" idx="10"/>
          </p:nvPr>
        </p:nvSpPr>
        <p:spPr>
          <a:xfrm>
            <a:off x="16401167" y="2044800"/>
            <a:ext cx="5494258" cy="730250"/>
          </a:xfrm>
        </p:spPr>
        <p:txBody>
          <a:bodyPr/>
          <a:lstStyle>
            <a:lvl1pPr algn="r">
              <a:defRPr>
                <a:solidFill>
                  <a:srgbClr val="00306E"/>
                </a:solidFill>
              </a:defRPr>
            </a:lvl1pPr>
          </a:lstStyle>
          <a:p>
            <a:fld id="{82E9FB20-07CB-F64F-85C2-AB9D9CD93BAB}" type="datetimeFigureOut">
              <a:rPr lang="en-GB" smtClean="0"/>
              <a:pPr/>
              <a:t>16/02/2025</a:t>
            </a:fld>
            <a:endParaRPr lang="en-GB" dirty="0"/>
          </a:p>
        </p:txBody>
      </p:sp>
    </p:spTree>
    <p:extLst>
      <p:ext uri="{BB962C8B-B14F-4D97-AF65-F5344CB8AC3E}">
        <p14:creationId xmlns:p14="http://schemas.microsoft.com/office/powerpoint/2010/main" val="1774174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3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24418920" cy="13735643"/>
          </a:xfrm>
          <a:prstGeom prst="rect">
            <a:avLst/>
          </a:prstGeom>
        </p:spPr>
      </p:pic>
      <p:sp>
        <p:nvSpPr>
          <p:cNvPr id="7" name="Title 1"/>
          <p:cNvSpPr>
            <a:spLocks noGrp="1"/>
          </p:cNvSpPr>
          <p:nvPr>
            <p:ph type="title" hasCustomPrompt="1"/>
          </p:nvPr>
        </p:nvSpPr>
        <p:spPr>
          <a:xfrm>
            <a:off x="3611402" y="4716233"/>
            <a:ext cx="12337200" cy="2617200"/>
          </a:xfrm>
        </p:spPr>
        <p:txBody>
          <a:bodyPr lIns="0" tIns="0" rIns="0" bIns="0" anchor="t" anchorCtr="0">
            <a:normAutofit/>
          </a:bodyPr>
          <a:lstStyle>
            <a:lvl1pPr>
              <a:lnSpc>
                <a:spcPts val="9000"/>
              </a:lnSpc>
              <a:defRPr sz="8000" b="0" i="0" baseline="0">
                <a:solidFill>
                  <a:srgbClr val="FEDA2A"/>
                </a:solidFill>
                <a:latin typeface="Arial" charset="0"/>
                <a:ea typeface="Arial" charset="0"/>
                <a:cs typeface="Arial" charset="0"/>
              </a:defRPr>
            </a:lvl1pPr>
          </a:lstStyle>
          <a:p>
            <a:r>
              <a:rPr lang="en-GB" dirty="0"/>
              <a:t>Title goes here</a:t>
            </a:r>
          </a:p>
        </p:txBody>
      </p:sp>
    </p:spTree>
    <p:extLst>
      <p:ext uri="{BB962C8B-B14F-4D97-AF65-F5344CB8AC3E}">
        <p14:creationId xmlns:p14="http://schemas.microsoft.com/office/powerpoint/2010/main" val="327084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jpg"/><Relationship Id="rId2" Type="http://schemas.openxmlformats.org/officeDocument/2006/relationships/slideLayout" Target="../slideLayouts/slideLayout14.xml"/><Relationship Id="rId16"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8801" y="730251"/>
            <a:ext cx="210613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8801" y="3651250"/>
            <a:ext cx="210613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8801" y="12712701"/>
            <a:ext cx="5494258"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E9FB20-07CB-F64F-85C2-AB9D9CD93BAB}" type="datetimeFigureOut">
              <a:rPr lang="en-GB" smtClean="0"/>
              <a:t>16/02/2025</a:t>
            </a:fld>
            <a:endParaRPr lang="en-GB"/>
          </a:p>
        </p:txBody>
      </p:sp>
      <p:sp>
        <p:nvSpPr>
          <p:cNvPr id="5" name="Footer Placeholder 4"/>
          <p:cNvSpPr>
            <a:spLocks noGrp="1"/>
          </p:cNvSpPr>
          <p:nvPr>
            <p:ph type="ftr" sz="quarter" idx="3"/>
          </p:nvPr>
        </p:nvSpPr>
        <p:spPr>
          <a:xfrm>
            <a:off x="8088769" y="12712701"/>
            <a:ext cx="8241387"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245866" y="12712701"/>
            <a:ext cx="5494258"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E593314-5064-5241-B4E4-12C5AB28480D}" type="slidenum">
              <a:rPr lang="en-GB" smtClean="0"/>
              <a:t>‹#›</a:t>
            </a:fld>
            <a:endParaRPr lang="en-GB"/>
          </a:p>
        </p:txBody>
      </p:sp>
    </p:spTree>
    <p:extLst>
      <p:ext uri="{BB962C8B-B14F-4D97-AF65-F5344CB8AC3E}">
        <p14:creationId xmlns:p14="http://schemas.microsoft.com/office/powerpoint/2010/main" val="214283642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76" r:id="rId3"/>
    <p:sldLayoutId id="2147483677" r:id="rId4"/>
    <p:sldLayoutId id="2147483678" r:id="rId5"/>
    <p:sldLayoutId id="2147483685" r:id="rId6"/>
    <p:sldLayoutId id="2147483686" r:id="rId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8801" y="730251"/>
            <a:ext cx="210613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8801" y="3651250"/>
            <a:ext cx="210613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8801" y="12712701"/>
            <a:ext cx="5494258"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E9FB20-07CB-F64F-85C2-AB9D9CD93BAB}" type="datetimeFigureOut">
              <a:rPr lang="en-GB" smtClean="0"/>
              <a:t>16/02/2025</a:t>
            </a:fld>
            <a:endParaRPr lang="en-GB"/>
          </a:p>
        </p:txBody>
      </p:sp>
      <p:sp>
        <p:nvSpPr>
          <p:cNvPr id="5" name="Footer Placeholder 4"/>
          <p:cNvSpPr>
            <a:spLocks noGrp="1"/>
          </p:cNvSpPr>
          <p:nvPr>
            <p:ph type="ftr" sz="quarter" idx="3"/>
          </p:nvPr>
        </p:nvSpPr>
        <p:spPr>
          <a:xfrm>
            <a:off x="8088769" y="12712701"/>
            <a:ext cx="8241387"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245866" y="12712701"/>
            <a:ext cx="5494258"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E593314-5064-5241-B4E4-12C5AB28480D}" type="slidenum">
              <a:rPr lang="en-GB" smtClean="0"/>
              <a:t>‹#›</a:t>
            </a:fld>
            <a:endParaRPr lang="en-GB"/>
          </a:p>
        </p:txBody>
      </p:sp>
    </p:spTree>
    <p:extLst>
      <p:ext uri="{BB962C8B-B14F-4D97-AF65-F5344CB8AC3E}">
        <p14:creationId xmlns:p14="http://schemas.microsoft.com/office/powerpoint/2010/main" val="327252767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9BAFA-402F-1C4D-B332-F22416A6C419}"/>
              </a:ext>
            </a:extLst>
          </p:cNvPr>
          <p:cNvPicPr>
            <a:picLocks noChangeAspect="1"/>
          </p:cNvPicPr>
          <p:nvPr/>
        </p:nvPicPr>
        <p:blipFill>
          <a:blip r:embed="rId17"/>
          <a:stretch>
            <a:fillRect/>
          </a:stretch>
        </p:blipFill>
        <p:spPr>
          <a:xfrm>
            <a:off x="0" y="0"/>
            <a:ext cx="24418925" cy="13716000"/>
          </a:xfrm>
          <a:prstGeom prst="rect">
            <a:avLst/>
          </a:prstGeom>
          <a:blipFill>
            <a:blip r:embed="rId18"/>
            <a:tile tx="0" ty="0" sx="100000" sy="100000" flip="none" algn="tl"/>
          </a:blipFill>
        </p:spPr>
      </p:pic>
      <p:sp>
        <p:nvSpPr>
          <p:cNvPr id="2" name="Title Placeholder 1">
            <a:extLst>
              <a:ext uri="{FF2B5EF4-FFF2-40B4-BE49-F238E27FC236}">
                <a16:creationId xmlns:a16="http://schemas.microsoft.com/office/drawing/2014/main" id="{9E62CB9E-0B35-2F4C-971A-18ED4D2ED643}"/>
              </a:ext>
            </a:extLst>
          </p:cNvPr>
          <p:cNvSpPr>
            <a:spLocks noGrp="1"/>
          </p:cNvSpPr>
          <p:nvPr>
            <p:ph type="title"/>
          </p:nvPr>
        </p:nvSpPr>
        <p:spPr>
          <a:xfrm>
            <a:off x="1678801" y="730253"/>
            <a:ext cx="21061323" cy="2651126"/>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0B6155E7-DF9D-BE40-A98F-D1667593D627}"/>
              </a:ext>
            </a:extLst>
          </p:cNvPr>
          <p:cNvSpPr>
            <a:spLocks noGrp="1"/>
          </p:cNvSpPr>
          <p:nvPr>
            <p:ph type="body" idx="1"/>
          </p:nvPr>
        </p:nvSpPr>
        <p:spPr>
          <a:xfrm>
            <a:off x="1678801" y="3651250"/>
            <a:ext cx="21061323" cy="870267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Tree>
    <p:extLst>
      <p:ext uri="{BB962C8B-B14F-4D97-AF65-F5344CB8AC3E}">
        <p14:creationId xmlns:p14="http://schemas.microsoft.com/office/powerpoint/2010/main" val="142727586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l" defTabSz="1828800" rtl="0" eaLnBrk="1" latinLnBrk="0" hangingPunct="1">
        <a:lnSpc>
          <a:spcPct val="90000"/>
        </a:lnSpc>
        <a:spcBef>
          <a:spcPct val="0"/>
        </a:spcBef>
        <a:buNone/>
        <a:defRPr sz="7200" b="1" i="0" kern="1200">
          <a:solidFill>
            <a:srgbClr val="10183D"/>
          </a:solidFill>
          <a:latin typeface="+mj-lt"/>
          <a:ea typeface="+mj-ea"/>
          <a:cs typeface="+mj-cs"/>
        </a:defRPr>
      </a:lvl1pPr>
    </p:titleStyle>
    <p:bodyStyle>
      <a:lvl1pPr marL="457200" indent="-457200" algn="l" defTabSz="1828800" rtl="0" eaLnBrk="1" latinLnBrk="0" hangingPunct="1">
        <a:lnSpc>
          <a:spcPct val="90000"/>
        </a:lnSpc>
        <a:spcBef>
          <a:spcPts val="2000"/>
        </a:spcBef>
        <a:buClr>
          <a:srgbClr val="0098CB"/>
        </a:buClr>
        <a:buFont typeface="Arial" panose="020B0604020202020204" pitchFamily="34" charset="0"/>
        <a:buChar char="•"/>
        <a:defRPr sz="5600" b="0" i="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Clr>
          <a:srgbClr val="0098CB"/>
        </a:buClr>
        <a:buFont typeface="Arial" panose="020B0604020202020204" pitchFamily="34" charset="0"/>
        <a:buChar char="•"/>
        <a:defRPr sz="4800" b="0" i="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Clr>
          <a:srgbClr val="0098CB"/>
        </a:buClr>
        <a:buFont typeface="Arial" panose="020B0604020202020204" pitchFamily="34" charset="0"/>
        <a:buChar char="•"/>
        <a:defRPr sz="4000" b="0" i="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Clr>
          <a:srgbClr val="0098CB"/>
        </a:buClr>
        <a:buFont typeface="Arial" panose="020B0604020202020204" pitchFamily="34" charset="0"/>
        <a:buChar char="•"/>
        <a:defRPr sz="3600" b="0" i="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Clr>
          <a:srgbClr val="0098CB"/>
        </a:buClr>
        <a:buFont typeface="Arial" panose="020B0604020202020204" pitchFamily="34" charset="0"/>
        <a:buChar char="•"/>
        <a:defRPr sz="3600" b="0" i="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3.xml"/><Relationship Id="rId4" Type="http://schemas.openxmlformats.org/officeDocument/2006/relationships/image" Target="../media/image460.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www.stats.govt.nz/topics/gross-domestic-product"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7.xml"/><Relationship Id="rId5" Type="http://schemas.openxmlformats.org/officeDocument/2006/relationships/image" Target="../media/image58.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learn.lincoln.ac.nz/mod/resource/view.php?id=292408"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3.xml"/><Relationship Id="rId7" Type="http://schemas.openxmlformats.org/officeDocument/2006/relationships/image" Target="../media/image5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customXml" Target="../ink/ink1.xml"/><Relationship Id="rId5" Type="http://schemas.openxmlformats.org/officeDocument/2006/relationships/image" Target="../media/image55.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8.xml"/><Relationship Id="rId1" Type="http://schemas.openxmlformats.org/officeDocument/2006/relationships/themeOverride" Target="../theme/themeOverride3.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165265"/>
            <a:ext cx="24418925" cy="2764465"/>
          </a:xfrm>
          <a:prstGeom prst="rect">
            <a:avLst/>
          </a:prstGeom>
          <a:solidFill>
            <a:srgbClr val="FEDA2A"/>
          </a:solidFill>
          <a:ln>
            <a:solidFill>
              <a:srgbClr val="FEDA2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2" name="Title 1"/>
          <p:cNvSpPr>
            <a:spLocks noGrp="1"/>
          </p:cNvSpPr>
          <p:nvPr>
            <p:ph type="title"/>
          </p:nvPr>
        </p:nvSpPr>
        <p:spPr>
          <a:xfrm>
            <a:off x="2031983" y="2044800"/>
            <a:ext cx="11767143" cy="4696242"/>
          </a:xfrm>
        </p:spPr>
        <p:txBody>
          <a:bodyPr>
            <a:normAutofit/>
          </a:bodyPr>
          <a:lstStyle/>
          <a:p>
            <a:r>
              <a:rPr lang="en-GB" sz="4400" i="1" dirty="0"/>
              <a:t>Chapter 1</a:t>
            </a:r>
            <a:br>
              <a:rPr lang="en-GB" dirty="0"/>
            </a:br>
            <a:r>
              <a:rPr lang="en-GB" dirty="0"/>
              <a:t>Investment Setting</a:t>
            </a:r>
            <a:endParaRPr lang="en-GB" sz="4400" i="1" dirty="0"/>
          </a:p>
        </p:txBody>
      </p:sp>
      <p:sp>
        <p:nvSpPr>
          <p:cNvPr id="3" name="Title 1"/>
          <p:cNvSpPr txBox="1">
            <a:spLocks/>
          </p:cNvSpPr>
          <p:nvPr/>
        </p:nvSpPr>
        <p:spPr>
          <a:xfrm>
            <a:off x="2031983" y="9812215"/>
            <a:ext cx="13970017" cy="1773826"/>
          </a:xfrm>
          <a:prstGeom prst="rect">
            <a:avLst/>
          </a:prstGeom>
        </p:spPr>
        <p:txBody>
          <a:bodyPr vert="horz" lIns="0" tIns="0" rIns="0" bIns="0" rtlCol="0" anchor="t" anchorCtr="0">
            <a:noAutofit/>
          </a:bodyPr>
          <a:lstStyle>
            <a:lvl1pPr algn="l" defTabSz="1828800" rtl="0" eaLnBrk="1" latinLnBrk="0" hangingPunct="1">
              <a:lnSpc>
                <a:spcPts val="9000"/>
              </a:lnSpc>
              <a:spcBef>
                <a:spcPct val="0"/>
              </a:spcBef>
              <a:buNone/>
              <a:defRPr sz="8000" b="0" i="0" kern="1200" baseline="0">
                <a:solidFill>
                  <a:srgbClr val="00306E"/>
                </a:solidFill>
                <a:latin typeface="Arial" charset="0"/>
                <a:ea typeface="Arial" charset="0"/>
                <a:cs typeface="Arial" charset="0"/>
              </a:defRPr>
            </a:lvl1pPr>
          </a:lstStyle>
          <a:p>
            <a:pPr>
              <a:lnSpc>
                <a:spcPct val="100000"/>
              </a:lnSpc>
            </a:pPr>
            <a:r>
              <a:rPr lang="en-GB" sz="4400" b="1" dirty="0"/>
              <a:t>Course Facilitator</a:t>
            </a:r>
          </a:p>
          <a:p>
            <a:pPr>
              <a:lnSpc>
                <a:spcPct val="100000"/>
              </a:lnSpc>
            </a:pPr>
            <a:r>
              <a:rPr lang="en-GB" sz="4400" i="1" dirty="0" err="1"/>
              <a:t>Dr.</a:t>
            </a:r>
            <a:r>
              <a:rPr lang="en-GB" sz="4400" i="1" dirty="0"/>
              <a:t> Linh Ho - Examiner</a:t>
            </a:r>
          </a:p>
        </p:txBody>
      </p:sp>
      <p:pic>
        <p:nvPicPr>
          <p:cNvPr id="1026" name="Picture 2" descr="Image result for Lincoln University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8847" y="1751157"/>
            <a:ext cx="7277100" cy="4029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F1B528-D77E-FA43-B317-DA4BAC7B87D0}"/>
              </a:ext>
            </a:extLst>
          </p:cNvPr>
          <p:cNvSpPr txBox="1"/>
          <p:nvPr/>
        </p:nvSpPr>
        <p:spPr>
          <a:xfrm>
            <a:off x="2031983" y="6064553"/>
            <a:ext cx="19844606" cy="1938992"/>
          </a:xfrm>
          <a:prstGeom prst="rect">
            <a:avLst/>
          </a:prstGeom>
          <a:noFill/>
        </p:spPr>
        <p:txBody>
          <a:bodyPr wrap="square">
            <a:spAutoFit/>
          </a:bodyPr>
          <a:lstStyle/>
          <a:p>
            <a:pPr algn="l"/>
            <a:endParaRPr lang="en-NZ" sz="4000" b="0" i="0" u="none" strike="noStrike" baseline="0" dirty="0">
              <a:solidFill>
                <a:srgbClr val="2B47E7"/>
              </a:solidFill>
            </a:endParaRPr>
          </a:p>
          <a:p>
            <a:r>
              <a:rPr lang="en-NZ" sz="4000" dirty="0">
                <a:solidFill>
                  <a:srgbClr val="2B47E7"/>
                </a:solidFill>
              </a:rPr>
              <a:t>LO 1. </a:t>
            </a:r>
            <a:r>
              <a:rPr lang="en-NZ" sz="4000" b="0" i="0" u="none" strike="noStrike" baseline="0" dirty="0">
                <a:solidFill>
                  <a:srgbClr val="2B47E7"/>
                </a:solidFill>
              </a:rPr>
              <a:t>Demonstrate a comprehensive understanding of the theories and characteristics associated with securities valuation and investment portfolio management.</a:t>
            </a:r>
            <a:endParaRPr lang="en-NZ" dirty="0">
              <a:solidFill>
                <a:srgbClr val="2B47E7"/>
              </a:solidFill>
            </a:endParaRPr>
          </a:p>
        </p:txBody>
      </p:sp>
    </p:spTree>
    <p:extLst>
      <p:ext uri="{BB962C8B-B14F-4D97-AF65-F5344CB8AC3E}">
        <p14:creationId xmlns:p14="http://schemas.microsoft.com/office/powerpoint/2010/main" val="13510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FEDD-A10A-F675-B0CA-78327682FD9F}"/>
              </a:ext>
            </a:extLst>
          </p:cNvPr>
          <p:cNvSpPr>
            <a:spLocks noGrp="1"/>
          </p:cNvSpPr>
          <p:nvPr>
            <p:ph type="title"/>
          </p:nvPr>
        </p:nvSpPr>
        <p:spPr/>
        <p:txBody>
          <a:bodyPr/>
          <a:lstStyle/>
          <a:p>
            <a:r>
              <a:rPr lang="en-NZ" dirty="0">
                <a:solidFill>
                  <a:srgbClr val="2B47E7"/>
                </a:solidFill>
              </a:rPr>
              <a:t>STOP and THINK</a:t>
            </a:r>
          </a:p>
        </p:txBody>
      </p:sp>
      <p:sp>
        <p:nvSpPr>
          <p:cNvPr id="3" name="Text Placeholder 2">
            <a:extLst>
              <a:ext uri="{FF2B5EF4-FFF2-40B4-BE49-F238E27FC236}">
                <a16:creationId xmlns:a16="http://schemas.microsoft.com/office/drawing/2014/main" id="{04316FB0-27CD-3460-8BB4-30365BDABE77}"/>
              </a:ext>
            </a:extLst>
          </p:cNvPr>
          <p:cNvSpPr>
            <a:spLocks noGrp="1"/>
          </p:cNvSpPr>
          <p:nvPr>
            <p:ph type="body" sz="quarter" idx="10"/>
          </p:nvPr>
        </p:nvSpPr>
        <p:spPr/>
        <p:txBody>
          <a:bodyPr/>
          <a:lstStyle/>
          <a:p>
            <a:r>
              <a:rPr lang="en-NZ" dirty="0"/>
              <a:t>In which scenarios, Total HPR = Annual HPR?</a:t>
            </a:r>
          </a:p>
          <a:p>
            <a:endParaRPr lang="en-NZ" dirty="0"/>
          </a:p>
          <a:p>
            <a:r>
              <a:rPr lang="en-NZ" dirty="0"/>
              <a:t>In which scenarios, Total HPY = Annual HPY?</a:t>
            </a:r>
          </a:p>
        </p:txBody>
      </p:sp>
    </p:spTree>
    <p:extLst>
      <p:ext uri="{BB962C8B-B14F-4D97-AF65-F5344CB8AC3E}">
        <p14:creationId xmlns:p14="http://schemas.microsoft.com/office/powerpoint/2010/main" val="376519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E5A0-E039-B2A9-B5DA-76353D6A823A}"/>
              </a:ext>
            </a:extLst>
          </p:cNvPr>
          <p:cNvSpPr>
            <a:spLocks noGrp="1"/>
          </p:cNvSpPr>
          <p:nvPr>
            <p:ph type="title"/>
          </p:nvPr>
        </p:nvSpPr>
        <p:spPr>
          <a:xfrm>
            <a:off x="1892378" y="1540972"/>
            <a:ext cx="12337200" cy="1596720"/>
          </a:xfrm>
        </p:spPr>
        <p:txBody>
          <a:bodyPr/>
          <a:lstStyle/>
          <a:p>
            <a:r>
              <a:rPr lang="en-NZ" dirty="0">
                <a:solidFill>
                  <a:srgbClr val="2B47E7"/>
                </a:solidFill>
              </a:rPr>
              <a:t>Explain the statistics in the table below</a:t>
            </a:r>
          </a:p>
        </p:txBody>
      </p:sp>
      <p:sp>
        <p:nvSpPr>
          <p:cNvPr id="3" name="Text Placeholder 2">
            <a:extLst>
              <a:ext uri="{FF2B5EF4-FFF2-40B4-BE49-F238E27FC236}">
                <a16:creationId xmlns:a16="http://schemas.microsoft.com/office/drawing/2014/main" id="{439FB10A-BCC7-AF25-99D9-C4C3DE6CF1CE}"/>
              </a:ext>
            </a:extLst>
          </p:cNvPr>
          <p:cNvSpPr>
            <a:spLocks noGrp="1"/>
          </p:cNvSpPr>
          <p:nvPr>
            <p:ph type="body" sz="quarter" idx="10"/>
          </p:nvPr>
        </p:nvSpPr>
        <p:spPr/>
        <p:txBody>
          <a:bodyPr/>
          <a:lstStyle/>
          <a:p>
            <a:endParaRPr lang="en-NZ"/>
          </a:p>
        </p:txBody>
      </p:sp>
      <p:sp>
        <p:nvSpPr>
          <p:cNvPr id="4" name="Text Placeholder 3">
            <a:extLst>
              <a:ext uri="{FF2B5EF4-FFF2-40B4-BE49-F238E27FC236}">
                <a16:creationId xmlns:a16="http://schemas.microsoft.com/office/drawing/2014/main" id="{FA1D9E11-CCF1-295F-7879-03868E7300BE}"/>
              </a:ext>
            </a:extLst>
          </p:cNvPr>
          <p:cNvSpPr>
            <a:spLocks noGrp="1"/>
          </p:cNvSpPr>
          <p:nvPr>
            <p:ph type="body" sz="quarter" idx="11"/>
          </p:nvPr>
        </p:nvSpPr>
        <p:spPr/>
        <p:txBody>
          <a:bodyPr/>
          <a:lstStyle/>
          <a:p>
            <a:endParaRPr lang="en-NZ"/>
          </a:p>
        </p:txBody>
      </p:sp>
      <p:pic>
        <p:nvPicPr>
          <p:cNvPr id="6" name="Picture 5">
            <a:extLst>
              <a:ext uri="{FF2B5EF4-FFF2-40B4-BE49-F238E27FC236}">
                <a16:creationId xmlns:a16="http://schemas.microsoft.com/office/drawing/2014/main" id="{1EF7A8F6-E17A-C3E6-CC7B-DD2AEAF36773}"/>
              </a:ext>
            </a:extLst>
          </p:cNvPr>
          <p:cNvPicPr>
            <a:picLocks noChangeAspect="1"/>
          </p:cNvPicPr>
          <p:nvPr/>
        </p:nvPicPr>
        <p:blipFill>
          <a:blip r:embed="rId2"/>
          <a:stretch>
            <a:fillRect/>
          </a:stretch>
        </p:blipFill>
        <p:spPr>
          <a:xfrm>
            <a:off x="1723230" y="3807703"/>
            <a:ext cx="20897348" cy="7475648"/>
          </a:xfrm>
          <a:prstGeom prst="rect">
            <a:avLst/>
          </a:prstGeom>
        </p:spPr>
      </p:pic>
    </p:spTree>
    <p:extLst>
      <p:ext uri="{BB962C8B-B14F-4D97-AF65-F5344CB8AC3E}">
        <p14:creationId xmlns:p14="http://schemas.microsoft.com/office/powerpoint/2010/main" val="132688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25D2-1ECA-464D-8C5A-BCD7A83F3945}"/>
              </a:ext>
            </a:extLst>
          </p:cNvPr>
          <p:cNvSpPr>
            <a:spLocks noGrp="1"/>
          </p:cNvSpPr>
          <p:nvPr>
            <p:ph type="title"/>
          </p:nvPr>
        </p:nvSpPr>
        <p:spPr>
          <a:xfrm>
            <a:off x="2031984" y="2030400"/>
            <a:ext cx="19712016" cy="862429"/>
          </a:xfrm>
        </p:spPr>
        <p:txBody>
          <a:bodyPr/>
          <a:lstStyle/>
          <a:p>
            <a:r>
              <a:rPr lang="en-NZ" sz="4400" dirty="0"/>
              <a:t>Mean Historical Rates of Return – </a:t>
            </a:r>
            <a:r>
              <a:rPr lang="en-NZ" sz="4400" dirty="0">
                <a:solidFill>
                  <a:schemeClr val="accent1"/>
                </a:solidFill>
              </a:rPr>
              <a:t>Individual Investment</a:t>
            </a:r>
            <a:endParaRPr lang="en-AU" dirty="0">
              <a:solidFill>
                <a:schemeClr val="accent1"/>
              </a:solidFill>
            </a:endParaRPr>
          </a:p>
        </p:txBody>
      </p:sp>
      <p:sp>
        <p:nvSpPr>
          <p:cNvPr id="3" name="Text Placeholder 2">
            <a:extLst>
              <a:ext uri="{FF2B5EF4-FFF2-40B4-BE49-F238E27FC236}">
                <a16:creationId xmlns:a16="http://schemas.microsoft.com/office/drawing/2014/main" id="{28306656-207A-4AEF-A601-602286AA6C11}"/>
              </a:ext>
            </a:extLst>
          </p:cNvPr>
          <p:cNvSpPr>
            <a:spLocks noGrp="1"/>
          </p:cNvSpPr>
          <p:nvPr>
            <p:ph type="body" sz="quarter" idx="10"/>
          </p:nvPr>
        </p:nvSpPr>
        <p:spPr>
          <a:xfrm>
            <a:off x="2030400" y="5440679"/>
            <a:ext cx="9489600" cy="4615135"/>
          </a:xfrm>
        </p:spPr>
        <p:txBody>
          <a:bodyPr>
            <a:normAutofit fontScale="92500" lnSpcReduction="10000"/>
          </a:bodyPr>
          <a:lstStyle/>
          <a:p>
            <a:pPr>
              <a:lnSpc>
                <a:spcPct val="150000"/>
              </a:lnSpc>
            </a:pPr>
            <a:r>
              <a:rPr lang="en-NZ" b="1" dirty="0"/>
              <a:t>Arithmetic Mean (AM)</a:t>
            </a:r>
          </a:p>
          <a:p>
            <a:pPr marL="571500" indent="-571500">
              <a:lnSpc>
                <a:spcPct val="150000"/>
              </a:lnSpc>
              <a:buFont typeface="Arial" panose="020B0604020202020204" pitchFamily="34" charset="0"/>
              <a:buChar char="•"/>
            </a:pPr>
            <a:r>
              <a:rPr lang="en-NZ" dirty="0"/>
              <a:t>AM is the sum of annual HPYs divided by the number of years.</a:t>
            </a:r>
          </a:p>
          <a:p>
            <a:pPr marL="571500" indent="-571500">
              <a:lnSpc>
                <a:spcPct val="150000"/>
              </a:lnSpc>
              <a:buFont typeface="Arial" panose="020B0604020202020204" pitchFamily="34" charset="0"/>
              <a:buChar char="•"/>
            </a:pPr>
            <a:r>
              <a:rPr lang="en-NZ" dirty="0"/>
              <a:t>AM is best used as an </a:t>
            </a:r>
            <a:r>
              <a:rPr lang="en-NZ" dirty="0">
                <a:solidFill>
                  <a:schemeClr val="accent1"/>
                </a:solidFill>
              </a:rPr>
              <a:t>expected rate of return </a:t>
            </a:r>
            <a:r>
              <a:rPr lang="en-NZ" dirty="0"/>
              <a:t>for an </a:t>
            </a:r>
            <a:r>
              <a:rPr lang="en-NZ" b="1" i="1" dirty="0"/>
              <a:t>individual year</a:t>
            </a:r>
            <a:r>
              <a:rPr lang="en-NZ" dirty="0"/>
              <a:t>.</a:t>
            </a:r>
          </a:p>
          <a:p>
            <a:pPr marL="571500" indent="-571500">
              <a:lnSpc>
                <a:spcPct val="150000"/>
              </a:lnSpc>
              <a:buFont typeface="Arial" panose="020B0604020202020204" pitchFamily="34" charset="0"/>
              <a:buChar char="•"/>
            </a:pPr>
            <a:r>
              <a:rPr lang="en-NZ" dirty="0"/>
              <a:t>It is </a:t>
            </a:r>
            <a:r>
              <a:rPr lang="en-NZ" b="1" i="1" dirty="0"/>
              <a:t>biased upward</a:t>
            </a:r>
            <a:r>
              <a:rPr lang="en-NZ" dirty="0"/>
              <a:t>, if used to measure an asset’s long-term performance.</a:t>
            </a:r>
          </a:p>
          <a:p>
            <a:endParaRPr lang="en-AU"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001BBE6-79B7-4E93-8B5A-CB3C86555417}"/>
                  </a:ext>
                </a:extLst>
              </p:cNvPr>
              <p:cNvSpPr>
                <a:spLocks noGrp="1"/>
              </p:cNvSpPr>
              <p:nvPr>
                <p:ph type="body" sz="quarter" idx="11"/>
              </p:nvPr>
            </p:nvSpPr>
            <p:spPr>
              <a:xfrm>
                <a:off x="11956136" y="5419896"/>
                <a:ext cx="9924152" cy="4615136"/>
              </a:xfrm>
            </p:spPr>
            <p:txBody>
              <a:bodyPr/>
              <a:lstStyle/>
              <a:p>
                <a:pPr>
                  <a:lnSpc>
                    <a:spcPct val="150000"/>
                  </a:lnSpc>
                </a:pPr>
                <a:r>
                  <a:rPr lang="en-NZ" b="1" dirty="0"/>
                  <a:t>Geometric Mean</a:t>
                </a:r>
              </a:p>
              <a:p>
                <a:pPr marL="571500" indent="-571500">
                  <a:lnSpc>
                    <a:spcPct val="150000"/>
                  </a:lnSpc>
                  <a:buFont typeface="Arial" panose="020B0604020202020204" pitchFamily="34" charset="0"/>
                  <a:buChar char="•"/>
                </a:pPr>
                <a:r>
                  <a:rPr lang="en-NZ" dirty="0"/>
                  <a:t>GM is the </a:t>
                </a:r>
                <a14:m>
                  <m:oMath xmlns:m="http://schemas.openxmlformats.org/officeDocument/2006/math">
                    <m:sSup>
                      <m:sSupPr>
                        <m:ctrlPr>
                          <a:rPr lang="en-NZ" i="1" dirty="0" smtClean="0">
                            <a:latin typeface="Cambria Math" panose="02040503050406030204" pitchFamily="18" charset="0"/>
                          </a:rPr>
                        </m:ctrlPr>
                      </m:sSupPr>
                      <m:e>
                        <m:r>
                          <a:rPr lang="en-AU" b="0" i="1" dirty="0" smtClean="0">
                            <a:latin typeface="Cambria Math" panose="02040503050406030204" pitchFamily="18" charset="0"/>
                          </a:rPr>
                          <m:t>𝑛</m:t>
                        </m:r>
                      </m:e>
                      <m:sup>
                        <m:r>
                          <a:rPr lang="en-AU" b="0" i="1" dirty="0" smtClean="0">
                            <a:latin typeface="Cambria Math" panose="02040503050406030204" pitchFamily="18" charset="0"/>
                          </a:rPr>
                          <m:t>𝑡h</m:t>
                        </m:r>
                      </m:sup>
                    </m:sSup>
                  </m:oMath>
                </a14:m>
                <a:r>
                  <a:rPr lang="en-NZ" dirty="0"/>
                  <a:t> root of the product of the HPRs for </a:t>
                </a:r>
                <a14:m>
                  <m:oMath xmlns:m="http://schemas.openxmlformats.org/officeDocument/2006/math">
                    <m:r>
                      <a:rPr lang="en-NZ" i="1" dirty="0" smtClean="0">
                        <a:latin typeface="Cambria Math" panose="02040503050406030204" pitchFamily="18" charset="0"/>
                      </a:rPr>
                      <m:t>𝑛</m:t>
                    </m:r>
                  </m:oMath>
                </a14:m>
                <a:r>
                  <a:rPr lang="en-NZ" dirty="0"/>
                  <a:t> years minus one.</a:t>
                </a:r>
              </a:p>
              <a:p>
                <a:pPr marL="571500" indent="-571500">
                  <a:lnSpc>
                    <a:spcPct val="150000"/>
                  </a:lnSpc>
                  <a:buFont typeface="Arial" panose="020B0604020202020204" pitchFamily="34" charset="0"/>
                  <a:buChar char="•"/>
                </a:pPr>
                <a:r>
                  <a:rPr lang="en-NZ" dirty="0"/>
                  <a:t>GM is considered superior measure of the </a:t>
                </a:r>
                <a:r>
                  <a:rPr lang="en-NZ" b="1" i="1" dirty="0">
                    <a:solidFill>
                      <a:srgbClr val="2B47E7"/>
                    </a:solidFill>
                  </a:rPr>
                  <a:t>long-term performance</a:t>
                </a:r>
                <a:r>
                  <a:rPr lang="en-NZ" b="1" i="1" dirty="0"/>
                  <a:t> </a:t>
                </a:r>
                <a:r>
                  <a:rPr lang="en-NZ" dirty="0"/>
                  <a:t>since it measures the compound annual rate of return.</a:t>
                </a:r>
              </a:p>
              <a:p>
                <a:endParaRPr lang="en-AU" dirty="0"/>
              </a:p>
            </p:txBody>
          </p:sp>
        </mc:Choice>
        <mc:Fallback xmlns="">
          <p:sp>
            <p:nvSpPr>
              <p:cNvPr id="4" name="Text Placeholder 3">
                <a:extLst>
                  <a:ext uri="{FF2B5EF4-FFF2-40B4-BE49-F238E27FC236}">
                    <a16:creationId xmlns:a16="http://schemas.microsoft.com/office/drawing/2014/main" id="{C001BBE6-79B7-4E93-8B5A-CB3C86555417}"/>
                  </a:ext>
                </a:extLst>
              </p:cNvPr>
              <p:cNvSpPr>
                <a:spLocks noGrp="1" noRot="1" noChangeAspect="1" noMove="1" noResize="1" noEditPoints="1" noAdjustHandles="1" noChangeArrowheads="1" noChangeShapeType="1" noTextEdit="1"/>
              </p:cNvSpPr>
              <p:nvPr>
                <p:ph type="body" sz="quarter" idx="11"/>
              </p:nvPr>
            </p:nvSpPr>
            <p:spPr>
              <a:xfrm>
                <a:off x="11956136" y="5419896"/>
                <a:ext cx="9924152" cy="4615136"/>
              </a:xfrm>
              <a:blipFill>
                <a:blip r:embed="rId2"/>
                <a:stretch>
                  <a:fillRect l="-15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365442874"/>
                  </p:ext>
                </p:extLst>
              </p:nvPr>
            </p:nvGraphicFramePr>
            <p:xfrm>
              <a:off x="2031984" y="3087489"/>
              <a:ext cx="19848304" cy="1839131"/>
            </p:xfrm>
            <a:graphic>
              <a:graphicData uri="http://schemas.openxmlformats.org/drawingml/2006/table">
                <a:tbl>
                  <a:tblPr firstRow="1" bandRow="1">
                    <a:tableStyleId>{5C22544A-7EE6-4342-B048-85BDC9FD1C3A}</a:tableStyleId>
                  </a:tblPr>
                  <a:tblGrid>
                    <a:gridCol w="9937127">
                      <a:extLst>
                        <a:ext uri="{9D8B030D-6E8A-4147-A177-3AD203B41FA5}">
                          <a16:colId xmlns:a16="http://schemas.microsoft.com/office/drawing/2014/main" val="20001"/>
                        </a:ext>
                      </a:extLst>
                    </a:gridCol>
                    <a:gridCol w="9911177">
                      <a:extLst>
                        <a:ext uri="{9D8B030D-6E8A-4147-A177-3AD203B41FA5}">
                          <a16:colId xmlns:a16="http://schemas.microsoft.com/office/drawing/2014/main" val="20002"/>
                        </a:ext>
                      </a:extLst>
                    </a:gridCol>
                  </a:tblGrid>
                  <a:tr h="677885">
                    <a:tc>
                      <a:txBody>
                        <a:bodyPr/>
                        <a:lstStyle/>
                        <a:p>
                          <a:pPr algn="ctr"/>
                          <a:r>
                            <a:rPr lang="en-NZ" sz="2800" dirty="0">
                              <a:solidFill>
                                <a:schemeClr val="tx1"/>
                              </a:solidFill>
                              <a:latin typeface="+mn-lt"/>
                            </a:rPr>
                            <a:t>Arithmetic</a:t>
                          </a:r>
                          <a:r>
                            <a:rPr lang="en-NZ" sz="2800" baseline="0" dirty="0">
                              <a:solidFill>
                                <a:schemeClr val="tx1"/>
                              </a:solidFill>
                              <a:latin typeface="+mn-lt"/>
                            </a:rPr>
                            <a:t> Mean (AM)</a:t>
                          </a:r>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Geometric</a:t>
                          </a:r>
                          <a:r>
                            <a:rPr lang="en-NZ" sz="2800" baseline="0" dirty="0">
                              <a:solidFill>
                                <a:schemeClr val="tx1"/>
                              </a:solidFill>
                              <a:latin typeface="+mn-lt"/>
                            </a:rPr>
                            <a:t> Mean (GM)</a:t>
                          </a:r>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algn="ctr"/>
                          <a14:m>
                            <m:oMathPara xmlns:m="http://schemas.openxmlformats.org/officeDocument/2006/math">
                              <m:oMathParaPr>
                                <m:jc m:val="centerGroup"/>
                              </m:oMathParaPr>
                              <m:oMath xmlns:m="http://schemas.openxmlformats.org/officeDocument/2006/math">
                                <m:r>
                                  <a:rPr lang="en-AU" sz="2800" i="1" smtClean="0">
                                    <a:latin typeface="Cambria Math" panose="02040503050406030204" pitchFamily="18" charset="0"/>
                                  </a:rPr>
                                  <m:t>𝐴𝑀</m:t>
                                </m:r>
                                <m:r>
                                  <a:rPr lang="en-AU" sz="2800" i="1" smtClean="0">
                                    <a:latin typeface="Cambria Math" panose="02040503050406030204" pitchFamily="18" charset="0"/>
                                  </a:rPr>
                                  <m:t>=</m:t>
                                </m:r>
                                <m:f>
                                  <m:fPr>
                                    <m:ctrlPr>
                                      <a:rPr lang="en-AU" sz="2800" i="1" smtClean="0">
                                        <a:latin typeface="Cambria Math" panose="02040503050406030204" pitchFamily="18" charset="0"/>
                                      </a:rPr>
                                    </m:ctrlPr>
                                  </m:fPr>
                                  <m:num>
                                    <m:nary>
                                      <m:naryPr>
                                        <m:chr m:val="∑"/>
                                        <m:subHide m:val="on"/>
                                        <m:supHide m:val="on"/>
                                        <m:ctrlPr>
                                          <a:rPr lang="en-AU" sz="2800" i="1">
                                            <a:latin typeface="Cambria Math" panose="02040503050406030204" pitchFamily="18" charset="0"/>
                                          </a:rPr>
                                        </m:ctrlPr>
                                      </m:naryPr>
                                      <m:sub/>
                                      <m:sup/>
                                      <m:e>
                                        <m:r>
                                          <a:rPr lang="en-AU" sz="2800" i="1">
                                            <a:latin typeface="Cambria Math" panose="02040503050406030204" pitchFamily="18" charset="0"/>
                                          </a:rPr>
                                          <m:t>𝐻𝑃𝑌</m:t>
                                        </m:r>
                                      </m:e>
                                    </m:nary>
                                  </m:num>
                                  <m:den>
                                    <m:r>
                                      <a:rPr lang="en-AU" sz="2800" b="0" i="1" smtClean="0">
                                        <a:latin typeface="Cambria Math" panose="02040503050406030204" pitchFamily="18" charset="0"/>
                                      </a:rPr>
                                      <m:t>𝑛</m:t>
                                    </m:r>
                                  </m:den>
                                </m:f>
                              </m:oMath>
                            </m:oMathPara>
                          </a14:m>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AU" sz="2800" b="0" i="1" smtClean="0">
                                  <a:latin typeface="Cambria Math" panose="02040503050406030204" pitchFamily="18" charset="0"/>
                                </a:rPr>
                                <m:t>𝐺𝑀</m:t>
                              </m:r>
                              <m:r>
                                <a:rPr lang="en-AU" sz="2800" b="0" i="1" smtClean="0">
                                  <a:latin typeface="Cambria Math" panose="02040503050406030204" pitchFamily="18" charset="0"/>
                                </a:rPr>
                                <m:t>=</m:t>
                              </m:r>
                              <m:sSup>
                                <m:sSupPr>
                                  <m:ctrlPr>
                                    <a:rPr lang="en-AU" sz="2800" b="0" i="1" smtClean="0">
                                      <a:latin typeface="Cambria Math" panose="02040503050406030204" pitchFamily="18" charset="0"/>
                                    </a:rPr>
                                  </m:ctrlPr>
                                </m:sSupPr>
                                <m:e>
                                  <m:d>
                                    <m:dPr>
                                      <m:ctrlPr>
                                        <a:rPr lang="en-AU" sz="2800" b="0" i="1" smtClean="0">
                                          <a:latin typeface="Cambria Math" panose="02040503050406030204" pitchFamily="18" charset="0"/>
                                        </a:rPr>
                                      </m:ctrlPr>
                                    </m:dPr>
                                    <m:e>
                                      <m:nary>
                                        <m:naryPr>
                                          <m:chr m:val="∏"/>
                                          <m:subHide m:val="on"/>
                                          <m:supHide m:val="on"/>
                                          <m:ctrlPr>
                                            <a:rPr lang="en-AU" sz="2800" b="0" i="1" smtClean="0">
                                              <a:latin typeface="Cambria Math" panose="02040503050406030204" pitchFamily="18" charset="0"/>
                                            </a:rPr>
                                          </m:ctrlPr>
                                        </m:naryPr>
                                        <m:sub/>
                                        <m:sup/>
                                        <m:e>
                                          <m:r>
                                            <a:rPr lang="en-AU" sz="2800" b="0" i="1" smtClean="0">
                                              <a:latin typeface="Cambria Math" panose="02040503050406030204" pitchFamily="18" charset="0"/>
                                            </a:rPr>
                                            <m:t>𝐻𝑃𝑅</m:t>
                                          </m:r>
                                        </m:e>
                                      </m:nary>
                                    </m:e>
                                  </m:d>
                                </m:e>
                                <m:sup>
                                  <m:f>
                                    <m:fPr>
                                      <m:type m:val="skw"/>
                                      <m:ctrlPr>
                                        <a:rPr lang="en-AU" sz="2800" b="0" i="1" smtClean="0">
                                          <a:latin typeface="Cambria Math" panose="02040503050406030204" pitchFamily="18" charset="0"/>
                                        </a:rPr>
                                      </m:ctrlPr>
                                    </m:fPr>
                                    <m:num>
                                      <m:r>
                                        <a:rPr lang="en-AU" sz="2800" b="0" i="1" smtClean="0">
                                          <a:latin typeface="Cambria Math" panose="02040503050406030204" pitchFamily="18" charset="0"/>
                                        </a:rPr>
                                        <m:t>1</m:t>
                                      </m:r>
                                    </m:num>
                                    <m:den>
                                      <m:r>
                                        <a:rPr lang="en-AU" sz="2800" b="0" i="1" smtClean="0">
                                          <a:latin typeface="Cambria Math" panose="02040503050406030204" pitchFamily="18" charset="0"/>
                                        </a:rPr>
                                        <m:t>𝑛</m:t>
                                      </m:r>
                                    </m:den>
                                  </m:f>
                                </m:sup>
                              </m:sSup>
                              <m:r>
                                <a:rPr lang="en-AU" sz="2800" b="0" i="1" smtClean="0">
                                  <a:latin typeface="Cambria Math" panose="02040503050406030204" pitchFamily="18" charset="0"/>
                                </a:rPr>
                                <m:t>−</m:t>
                              </m:r>
                            </m:oMath>
                          </a14:m>
                          <a:r>
                            <a:rPr lang="en-NZ" sz="2800" dirty="0">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Choice>
        <mc:Fallback xmlns="">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365442874"/>
                  </p:ext>
                </p:extLst>
              </p:nvPr>
            </p:nvGraphicFramePr>
            <p:xfrm>
              <a:off x="2031984" y="3087489"/>
              <a:ext cx="19848304" cy="1839131"/>
            </p:xfrm>
            <a:graphic>
              <a:graphicData uri="http://schemas.openxmlformats.org/drawingml/2006/table">
                <a:tbl>
                  <a:tblPr firstRow="1" bandRow="1">
                    <a:tableStyleId>{5C22544A-7EE6-4342-B048-85BDC9FD1C3A}</a:tableStyleId>
                  </a:tblPr>
                  <a:tblGrid>
                    <a:gridCol w="9937127">
                      <a:extLst>
                        <a:ext uri="{9D8B030D-6E8A-4147-A177-3AD203B41FA5}">
                          <a16:colId xmlns:a16="http://schemas.microsoft.com/office/drawing/2014/main" val="20001"/>
                        </a:ext>
                      </a:extLst>
                    </a:gridCol>
                    <a:gridCol w="9911177">
                      <a:extLst>
                        <a:ext uri="{9D8B030D-6E8A-4147-A177-3AD203B41FA5}">
                          <a16:colId xmlns:a16="http://schemas.microsoft.com/office/drawing/2014/main" val="20002"/>
                        </a:ext>
                      </a:extLst>
                    </a:gridCol>
                  </a:tblGrid>
                  <a:tr h="677885">
                    <a:tc>
                      <a:txBody>
                        <a:bodyPr/>
                        <a:lstStyle/>
                        <a:p>
                          <a:pPr algn="ctr"/>
                          <a:r>
                            <a:rPr lang="en-NZ" sz="2800" dirty="0">
                              <a:solidFill>
                                <a:schemeClr val="tx1"/>
                              </a:solidFill>
                              <a:latin typeface="+mn-lt"/>
                            </a:rPr>
                            <a:t>Arithmetic</a:t>
                          </a:r>
                          <a:r>
                            <a:rPr lang="en-NZ" sz="2800" baseline="0" dirty="0">
                              <a:solidFill>
                                <a:schemeClr val="tx1"/>
                              </a:solidFill>
                              <a:latin typeface="+mn-lt"/>
                            </a:rPr>
                            <a:t> Mean (AM)</a:t>
                          </a:r>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Geometric</a:t>
                          </a:r>
                          <a:r>
                            <a:rPr lang="en-NZ" sz="2800" baseline="0" dirty="0">
                              <a:solidFill>
                                <a:schemeClr val="tx1"/>
                              </a:solidFill>
                              <a:latin typeface="+mn-lt"/>
                            </a:rPr>
                            <a:t> Mean (GM)</a:t>
                          </a:r>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 t="-59162" r="-99816" b="-104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369" t="-59162" r="-123" b="-1047"/>
                          </a:stretch>
                        </a:blipFill>
                      </a:tcPr>
                    </a:tc>
                    <a:extLst>
                      <a:ext uri="{0D108BD9-81ED-4DB2-BD59-A6C34878D82A}">
                        <a16:rowId xmlns:a16="http://schemas.microsoft.com/office/drawing/2014/main" val="10001"/>
                      </a:ext>
                    </a:extLst>
                  </a:tr>
                </a:tbl>
              </a:graphicData>
            </a:graphic>
          </p:graphicFrame>
        </mc:Fallback>
      </mc:AlternateContent>
      <p:sp>
        <p:nvSpPr>
          <p:cNvPr id="6" name="Rectangle 5"/>
          <p:cNvSpPr/>
          <p:nvPr/>
        </p:nvSpPr>
        <p:spPr>
          <a:xfrm>
            <a:off x="1529591" y="7595241"/>
            <a:ext cx="20858934" cy="453447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4800" dirty="0">
                <a:solidFill>
                  <a:srgbClr val="2B47E7"/>
                </a:solidFill>
              </a:rPr>
              <a:t>Which one do you prefer? Why?</a:t>
            </a:r>
          </a:p>
          <a:p>
            <a:pPr algn="ctr"/>
            <a:endParaRPr lang="en-NZ" sz="4800" dirty="0">
              <a:solidFill>
                <a:srgbClr val="2B47E7"/>
              </a:solidFill>
            </a:endParaRPr>
          </a:p>
          <a:p>
            <a:pPr algn="ctr"/>
            <a:r>
              <a:rPr lang="en-NZ" sz="4800" dirty="0">
                <a:solidFill>
                  <a:srgbClr val="2B47E7"/>
                </a:solidFill>
              </a:rPr>
              <a:t>Hint: Please solve Examples 6 &amp; 7 in the next slides and discuss your opinions with your peers. </a:t>
            </a:r>
          </a:p>
        </p:txBody>
      </p:sp>
    </p:spTree>
    <p:extLst>
      <p:ext uri="{BB962C8B-B14F-4D97-AF65-F5344CB8AC3E}">
        <p14:creationId xmlns:p14="http://schemas.microsoft.com/office/powerpoint/2010/main" val="19723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EA44-AE95-4053-A981-DA8B99B8D739}"/>
              </a:ext>
            </a:extLst>
          </p:cNvPr>
          <p:cNvSpPr>
            <a:spLocks noGrp="1"/>
          </p:cNvSpPr>
          <p:nvPr>
            <p:ph type="title"/>
          </p:nvPr>
        </p:nvSpPr>
        <p:spPr>
          <a:xfrm>
            <a:off x="2031984" y="2030400"/>
            <a:ext cx="8691434" cy="862429"/>
          </a:xfrm>
        </p:spPr>
        <p:txBody>
          <a:bodyPr>
            <a:normAutofit/>
          </a:bodyPr>
          <a:lstStyle/>
          <a:p>
            <a:r>
              <a:rPr lang="en-AU" sz="4800" dirty="0"/>
              <a:t>Example 6</a:t>
            </a:r>
          </a:p>
        </p:txBody>
      </p:sp>
      <p:sp>
        <p:nvSpPr>
          <p:cNvPr id="3" name="Text Placeholder 2">
            <a:extLst>
              <a:ext uri="{FF2B5EF4-FFF2-40B4-BE49-F238E27FC236}">
                <a16:creationId xmlns:a16="http://schemas.microsoft.com/office/drawing/2014/main" id="{EA48A5AC-F5FD-4728-A8C9-0F6C212544BC}"/>
              </a:ext>
            </a:extLst>
          </p:cNvPr>
          <p:cNvSpPr>
            <a:spLocks noGrp="1"/>
          </p:cNvSpPr>
          <p:nvPr>
            <p:ph type="body" sz="quarter" idx="10"/>
          </p:nvPr>
        </p:nvSpPr>
        <p:spPr>
          <a:xfrm>
            <a:off x="2031984" y="3111023"/>
            <a:ext cx="8242548" cy="2037142"/>
          </a:xfrm>
        </p:spPr>
        <p:txBody>
          <a:bodyPr/>
          <a:lstStyle/>
          <a:p>
            <a:r>
              <a:rPr lang="en-AU" dirty="0"/>
              <a:t>For an investment with the following three years data, calculate the AM and GM rate of return on this investment.</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55F5A0D-953C-4BF9-8B00-E559CFC39760}"/>
                  </a:ext>
                </a:extLst>
              </p:cNvPr>
              <p:cNvSpPr>
                <a:spLocks noGrp="1"/>
              </p:cNvSpPr>
              <p:nvPr>
                <p:ph type="body" sz="quarter" idx="11"/>
              </p:nvPr>
            </p:nvSpPr>
            <p:spPr>
              <a:xfrm>
                <a:off x="12618720" y="2161310"/>
                <a:ext cx="9277004" cy="10208028"/>
              </a:xfrm>
            </p:spPr>
            <p:txBody>
              <a:bodyPr>
                <a:normAutofit/>
              </a:bodyPr>
              <a:lstStyle/>
              <a:p>
                <a:r>
                  <a:rPr lang="en-AU" b="1" dirty="0"/>
                  <a:t>Solution:</a:t>
                </a:r>
              </a:p>
              <a:p>
                <a:endParaRPr lang="en-AU" sz="2800" b="1" dirty="0"/>
              </a:p>
              <a:p>
                <a:r>
                  <a:rPr lang="en-AU" sz="2800" b="1" dirty="0"/>
                  <a:t>(a) Arithmetic Mean (AM) Rate of Return</a:t>
                </a:r>
              </a:p>
              <a:p>
                <a:endParaRPr lang="en-AU" sz="2800" b="1" dirty="0"/>
              </a:p>
              <a:p>
                <a:pPr/>
                <a14:m>
                  <m:oMathPara xmlns:m="http://schemas.openxmlformats.org/officeDocument/2006/math">
                    <m:oMathParaPr>
                      <m:jc m:val="centerGroup"/>
                    </m:oMathParaPr>
                    <m:oMath xmlns:m="http://schemas.openxmlformats.org/officeDocument/2006/math">
                      <m:r>
                        <a:rPr lang="en-AU" sz="2800" i="1">
                          <a:latin typeface="Cambria Math" panose="02040503050406030204" pitchFamily="18" charset="0"/>
                        </a:rPr>
                        <m:t>𝐴𝑀</m:t>
                      </m:r>
                      <m:r>
                        <a:rPr lang="en-AU" sz="2800" i="1">
                          <a:latin typeface="Cambria Math" panose="02040503050406030204" pitchFamily="18" charset="0"/>
                        </a:rPr>
                        <m:t>=</m:t>
                      </m:r>
                      <m:f>
                        <m:fPr>
                          <m:ctrlPr>
                            <a:rPr lang="en-AU" sz="2800" i="1">
                              <a:latin typeface="Cambria Math" panose="02040503050406030204" pitchFamily="18" charset="0"/>
                            </a:rPr>
                          </m:ctrlPr>
                        </m:fPr>
                        <m:num>
                          <m:nary>
                            <m:naryPr>
                              <m:chr m:val="∑"/>
                              <m:subHide m:val="on"/>
                              <m:supHide m:val="on"/>
                              <m:ctrlPr>
                                <a:rPr lang="en-AU" sz="2800" i="1">
                                  <a:latin typeface="Cambria Math" panose="02040503050406030204" pitchFamily="18" charset="0"/>
                                </a:rPr>
                              </m:ctrlPr>
                            </m:naryPr>
                            <m:sub/>
                            <m:sup/>
                            <m:e>
                              <m:r>
                                <a:rPr lang="en-AU" sz="2800" i="1">
                                  <a:latin typeface="Cambria Math" panose="02040503050406030204" pitchFamily="18" charset="0"/>
                                </a:rPr>
                                <m:t>𝐻𝑃𝑌</m:t>
                              </m:r>
                            </m:e>
                          </m:nary>
                        </m:num>
                        <m:den>
                          <m:r>
                            <a:rPr lang="en-AU" sz="2800" i="1">
                              <a:latin typeface="Cambria Math" panose="02040503050406030204" pitchFamily="18" charset="0"/>
                            </a:rPr>
                            <m:t>𝑛</m:t>
                          </m:r>
                        </m:den>
                      </m:f>
                    </m:oMath>
                  </m:oMathPara>
                </a14:m>
                <a:endParaRPr lang="en-AU" sz="2800" b="1" dirty="0"/>
              </a:p>
              <a:p>
                <a:endParaRPr lang="en-AU" sz="2800" b="0" i="1"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a:latin typeface="Cambria Math" panose="02040503050406030204" pitchFamily="18" charset="0"/>
                        </a:rPr>
                        <m:t> </m:t>
                      </m:r>
                      <m:r>
                        <a:rPr lang="en-AU" sz="2800" b="0" i="1" dirty="0" smtClean="0">
                          <a:latin typeface="Cambria Math" panose="02040503050406030204" pitchFamily="18" charset="0"/>
                        </a:rPr>
                        <m:t>=</m:t>
                      </m:r>
                      <m:r>
                        <a:rPr lang="en-AU" sz="2800" b="0" i="1" dirty="0">
                          <a:latin typeface="Cambria Math" panose="02040503050406030204" pitchFamily="18" charset="0"/>
                        </a:rPr>
                        <m:t> </m:t>
                      </m:r>
                      <m:r>
                        <a:rPr lang="en-AU" sz="2800" b="0" i="1" dirty="0" smtClean="0">
                          <a:latin typeface="Cambria Math" panose="02040503050406030204" pitchFamily="18" charset="0"/>
                        </a:rPr>
                        <m:t>[(0.15)+(0.20)+(−0.20)]/3</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smtClean="0">
                          <a:latin typeface="Cambria Math" panose="02040503050406030204" pitchFamily="18" charset="0"/>
                        </a:rPr>
                        <m:t> = 0.15/3</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smtClean="0">
                          <a:latin typeface="Cambria Math" panose="02040503050406030204" pitchFamily="18" charset="0"/>
                        </a:rPr>
                        <m:t> = 0.05 = 5%</m:t>
                      </m:r>
                    </m:oMath>
                  </m:oMathPara>
                </a14:m>
                <a:endParaRPr lang="en-AU" sz="2800" dirty="0"/>
              </a:p>
              <a:p>
                <a:endParaRPr lang="en-AU" sz="2800" b="1" dirty="0"/>
              </a:p>
              <a:p>
                <a:r>
                  <a:rPr lang="en-AU" sz="2800" b="1" dirty="0"/>
                  <a:t>(b) Geometric Mean (GM) Rate of Return</a:t>
                </a:r>
              </a:p>
              <a:p>
                <a:pPr algn="ctr"/>
                <a:endParaRPr lang="en-AU" sz="2800" i="1" dirty="0">
                  <a:latin typeface="Cambria Math" panose="02040503050406030204" pitchFamily="18" charset="0"/>
                </a:endParaRPr>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ctrlPr>
                              <a:rPr lang="en-AU" sz="2800" i="1">
                                <a:latin typeface="Cambria Math" panose="02040503050406030204" pitchFamily="18" charset="0"/>
                              </a:rPr>
                            </m:ctrlPr>
                          </m:dPr>
                          <m:e>
                            <m:nary>
                              <m:naryPr>
                                <m:chr m:val="∏"/>
                                <m:subHide m:val="on"/>
                                <m:supHide m:val="on"/>
                                <m:ctrlPr>
                                  <a:rPr lang="en-AU" sz="2800" i="1">
                                    <a:latin typeface="Cambria Math" panose="02040503050406030204" pitchFamily="18" charset="0"/>
                                  </a:rPr>
                                </m:ctrlPr>
                              </m:naryPr>
                              <m:sub/>
                              <m:sup/>
                              <m:e>
                                <m:r>
                                  <a:rPr lang="en-AU" sz="2800" i="1">
                                    <a:latin typeface="Cambria Math" panose="02040503050406030204" pitchFamily="18" charset="0"/>
                                  </a:rPr>
                                  <m:t>𝐻𝑃𝑅</m:t>
                                </m:r>
                              </m:e>
                            </m:nary>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i="1">
                                <a:latin typeface="Cambria Math" panose="02040503050406030204" pitchFamily="18" charset="0"/>
                              </a:rPr>
                              <m:t>𝑛</m:t>
                            </m:r>
                          </m:den>
                        </m:f>
                      </m:sup>
                    </m:sSup>
                    <m:r>
                      <a:rPr lang="en-AU" sz="2800" i="1">
                        <a:latin typeface="Cambria Math" panose="02040503050406030204" pitchFamily="18" charset="0"/>
                      </a:rPr>
                      <m:t>−</m:t>
                    </m:r>
                  </m:oMath>
                </a14:m>
                <a:r>
                  <a:rPr lang="en-NZ" sz="2800" dirty="0"/>
                  <a:t>1</a:t>
                </a:r>
              </a:p>
              <a:p>
                <a:endParaRPr lang="en-AU" sz="2800" b="1" dirty="0"/>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begChr m:val="["/>
                            <m:endChr m:val="]"/>
                            <m:ctrlPr>
                              <a:rPr lang="en-AU" sz="2800" i="1" smtClean="0">
                                <a:latin typeface="Cambria Math" panose="02040503050406030204" pitchFamily="18" charset="0"/>
                              </a:rPr>
                            </m:ctrlPr>
                          </m:dPr>
                          <m:e>
                            <m:r>
                              <a:rPr lang="en-AU" sz="2800" b="0" i="1" smtClean="0">
                                <a:latin typeface="Cambria Math" panose="02040503050406030204" pitchFamily="18" charset="0"/>
                              </a:rPr>
                              <m:t>(1.15)</m:t>
                            </m:r>
                            <m:r>
                              <a:rPr lang="en-AU" sz="2800" b="0" i="1" smtClean="0">
                                <a:latin typeface="Cambria Math" panose="02040503050406030204" pitchFamily="18" charset="0"/>
                                <a:ea typeface="Cambria Math" panose="02040503050406030204" pitchFamily="18" charset="0"/>
                              </a:rPr>
                              <m:t>×(1.20)×(0.80)</m:t>
                            </m:r>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b="0" i="1" smtClean="0">
                                <a:latin typeface="Cambria Math" panose="02040503050406030204" pitchFamily="18" charset="0"/>
                              </a:rPr>
                              <m:t>3</m:t>
                            </m:r>
                          </m:den>
                        </m:f>
                      </m:sup>
                    </m:sSup>
                    <m:r>
                      <a:rPr lang="en-AU" sz="2800" i="1">
                        <a:latin typeface="Cambria Math" panose="02040503050406030204" pitchFamily="18" charset="0"/>
                      </a:rPr>
                      <m:t>−</m:t>
                    </m:r>
                  </m:oMath>
                </a14:m>
                <a:r>
                  <a:rPr lang="en-NZ" sz="2800" dirty="0"/>
                  <a:t>1</a:t>
                </a:r>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ctrlPr>
                              <a:rPr lang="en-AU" sz="2800" i="1">
                                <a:latin typeface="Cambria Math" panose="02040503050406030204" pitchFamily="18" charset="0"/>
                              </a:rPr>
                            </m:ctrlPr>
                          </m:dPr>
                          <m:e>
                            <m:r>
                              <a:rPr lang="en-AU" sz="2800" b="0" i="1" smtClean="0">
                                <a:latin typeface="Cambria Math" panose="02040503050406030204" pitchFamily="18" charset="0"/>
                              </a:rPr>
                              <m:t>1.104</m:t>
                            </m:r>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b="0" i="1" smtClean="0">
                                <a:latin typeface="Cambria Math" panose="02040503050406030204" pitchFamily="18" charset="0"/>
                              </a:rPr>
                              <m:t>3</m:t>
                            </m:r>
                          </m:den>
                        </m:f>
                      </m:sup>
                    </m:sSup>
                    <m:r>
                      <a:rPr lang="en-AU" sz="2800" i="1">
                        <a:latin typeface="Cambria Math" panose="02040503050406030204" pitchFamily="18" charset="0"/>
                      </a:rPr>
                      <m:t>−</m:t>
                    </m:r>
                  </m:oMath>
                </a14:m>
                <a:r>
                  <a:rPr lang="en-NZ" sz="2800" dirty="0"/>
                  <a:t>1</a:t>
                </a:r>
              </a:p>
              <a:p>
                <a:pPr/>
                <a14:m>
                  <m:oMathPara xmlns:m="http://schemas.openxmlformats.org/officeDocument/2006/math">
                    <m:oMathParaPr>
                      <m:jc m:val="centerGroup"/>
                    </m:oMathParaPr>
                    <m:oMath xmlns:m="http://schemas.openxmlformats.org/officeDocument/2006/math">
                      <m:r>
                        <a:rPr lang="en-AU" sz="2800" i="1" dirty="0" smtClean="0">
                          <a:latin typeface="Cambria Math" panose="02040503050406030204" pitchFamily="18" charset="0"/>
                        </a:rPr>
                        <m:t>𝐺𝑀</m:t>
                      </m:r>
                      <m:r>
                        <a:rPr lang="en-AU" sz="2800" i="1" dirty="0" smtClean="0">
                          <a:latin typeface="Cambria Math" panose="02040503050406030204" pitchFamily="18" charset="0"/>
                        </a:rPr>
                        <m:t> = 1.03353 – 1</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i="1" dirty="0" smtClean="0">
                          <a:latin typeface="Cambria Math" panose="02040503050406030204" pitchFamily="18" charset="0"/>
                        </a:rPr>
                        <m:t>𝐺𝑀</m:t>
                      </m:r>
                      <m:r>
                        <a:rPr lang="en-AU" sz="2800" i="1" dirty="0">
                          <a:latin typeface="Cambria Math" panose="02040503050406030204" pitchFamily="18" charset="0"/>
                        </a:rPr>
                        <m:t> </m:t>
                      </m:r>
                      <m:r>
                        <a:rPr lang="en-AU" sz="2800" i="1" dirty="0" smtClean="0">
                          <a:latin typeface="Cambria Math" panose="02040503050406030204" pitchFamily="18" charset="0"/>
                        </a:rPr>
                        <m:t>=</m:t>
                      </m:r>
                      <m:r>
                        <a:rPr lang="en-AU" sz="2800" i="1" dirty="0">
                          <a:latin typeface="Cambria Math" panose="02040503050406030204" pitchFamily="18" charset="0"/>
                        </a:rPr>
                        <m:t> </m:t>
                      </m:r>
                      <m:r>
                        <a:rPr lang="en-AU" sz="2800" i="1" dirty="0" smtClean="0">
                          <a:latin typeface="Cambria Math" panose="02040503050406030204" pitchFamily="18" charset="0"/>
                        </a:rPr>
                        <m:t>0.03353</m:t>
                      </m:r>
                      <m:r>
                        <a:rPr lang="en-AU" sz="2800" i="1" dirty="0">
                          <a:latin typeface="Cambria Math" panose="02040503050406030204" pitchFamily="18" charset="0"/>
                        </a:rPr>
                        <m:t> </m:t>
                      </m:r>
                      <m:r>
                        <a:rPr lang="en-AU" sz="2800" i="1" dirty="0" smtClean="0">
                          <a:latin typeface="Cambria Math" panose="02040503050406030204" pitchFamily="18" charset="0"/>
                        </a:rPr>
                        <m:t>=</m:t>
                      </m:r>
                      <m:r>
                        <a:rPr lang="en-AU" sz="2800" i="1" dirty="0">
                          <a:latin typeface="Cambria Math" panose="02040503050406030204" pitchFamily="18" charset="0"/>
                        </a:rPr>
                        <m:t> </m:t>
                      </m:r>
                      <m:r>
                        <a:rPr lang="en-AU" sz="2800" i="1" dirty="0" smtClean="0">
                          <a:latin typeface="Cambria Math" panose="02040503050406030204" pitchFamily="18" charset="0"/>
                        </a:rPr>
                        <m:t>3.353</m:t>
                      </m:r>
                      <m:r>
                        <a:rPr lang="en-AU" sz="2800" i="1" dirty="0">
                          <a:latin typeface="Cambria Math" panose="02040503050406030204" pitchFamily="18" charset="0"/>
                        </a:rPr>
                        <m:t>%</m:t>
                      </m:r>
                    </m:oMath>
                  </m:oMathPara>
                </a14:m>
                <a:endParaRPr lang="en-AU" sz="2800" dirty="0"/>
              </a:p>
            </p:txBody>
          </p:sp>
        </mc:Choice>
        <mc:Fallback xmlns="">
          <p:sp>
            <p:nvSpPr>
              <p:cNvPr id="4" name="Text Placeholder 3">
                <a:extLst>
                  <a:ext uri="{FF2B5EF4-FFF2-40B4-BE49-F238E27FC236}">
                    <a16:creationId xmlns:a16="http://schemas.microsoft.com/office/drawing/2014/main" id="{355F5A0D-953C-4BF9-8B00-E559CFC39760}"/>
                  </a:ext>
                </a:extLst>
              </p:cNvPr>
              <p:cNvSpPr>
                <a:spLocks noGrp="1" noRot="1" noChangeAspect="1" noMove="1" noResize="1" noEditPoints="1" noAdjustHandles="1" noChangeArrowheads="1" noChangeShapeType="1" noTextEdit="1"/>
              </p:cNvSpPr>
              <p:nvPr>
                <p:ph type="body" sz="quarter" idx="11"/>
              </p:nvPr>
            </p:nvSpPr>
            <p:spPr>
              <a:xfrm>
                <a:off x="12618720" y="2161310"/>
                <a:ext cx="9277004" cy="10208028"/>
              </a:xfrm>
              <a:blipFill>
                <a:blip r:embed="rId2"/>
                <a:stretch>
                  <a:fillRect l="-1643" t="-717"/>
                </a:stretch>
              </a:blipFill>
            </p:spPr>
            <p:txBody>
              <a:bodyPr/>
              <a:lstStyle/>
              <a:p>
                <a:r>
                  <a:rPr lang="en-AU">
                    <a:noFill/>
                  </a:rPr>
                  <a:t> </a:t>
                </a:r>
              </a:p>
            </p:txBody>
          </p:sp>
        </mc:Fallback>
      </mc:AlternateContent>
      <p:graphicFrame>
        <p:nvGraphicFramePr>
          <p:cNvPr id="5" name="Table 4">
            <a:extLst>
              <a:ext uri="{FF2B5EF4-FFF2-40B4-BE49-F238E27FC236}">
                <a16:creationId xmlns:a16="http://schemas.microsoft.com/office/drawing/2014/main" id="{16A6BE30-4E85-49F1-B990-022C58AF4347}"/>
              </a:ext>
            </a:extLst>
          </p:cNvPr>
          <p:cNvGraphicFramePr>
            <a:graphicFrameLocks noGrp="1"/>
          </p:cNvGraphicFramePr>
          <p:nvPr>
            <p:extLst>
              <p:ext uri="{D42A27DB-BD31-4B8C-83A1-F6EECF244321}">
                <p14:modId xmlns:p14="http://schemas.microsoft.com/office/powerpoint/2010/main" val="2745210147"/>
              </p:ext>
            </p:extLst>
          </p:nvPr>
        </p:nvGraphicFramePr>
        <p:xfrm>
          <a:off x="2031984" y="5412572"/>
          <a:ext cx="8691434" cy="2194560"/>
        </p:xfrm>
        <a:graphic>
          <a:graphicData uri="http://schemas.openxmlformats.org/drawingml/2006/table">
            <a:tbl>
              <a:tblPr firstRow="1" bandRow="1">
                <a:tableStyleId>{5C22544A-7EE6-4342-B048-85BDC9FD1C3A}</a:tableStyleId>
              </a:tblPr>
              <a:tblGrid>
                <a:gridCol w="1635202">
                  <a:extLst>
                    <a:ext uri="{9D8B030D-6E8A-4147-A177-3AD203B41FA5}">
                      <a16:colId xmlns:a16="http://schemas.microsoft.com/office/drawing/2014/main" val="20001"/>
                    </a:ext>
                  </a:extLst>
                </a:gridCol>
                <a:gridCol w="1764058">
                  <a:extLst>
                    <a:ext uri="{9D8B030D-6E8A-4147-A177-3AD203B41FA5}">
                      <a16:colId xmlns:a16="http://schemas.microsoft.com/office/drawing/2014/main" val="20002"/>
                    </a:ext>
                  </a:extLst>
                </a:gridCol>
                <a:gridCol w="1764058">
                  <a:extLst>
                    <a:ext uri="{9D8B030D-6E8A-4147-A177-3AD203B41FA5}">
                      <a16:colId xmlns:a16="http://schemas.microsoft.com/office/drawing/2014/main" val="20003"/>
                    </a:ext>
                  </a:extLst>
                </a:gridCol>
                <a:gridCol w="1764058">
                  <a:extLst>
                    <a:ext uri="{9D8B030D-6E8A-4147-A177-3AD203B41FA5}">
                      <a16:colId xmlns:a16="http://schemas.microsoft.com/office/drawing/2014/main" val="20004"/>
                    </a:ext>
                  </a:extLst>
                </a:gridCol>
                <a:gridCol w="1764058">
                  <a:extLst>
                    <a:ext uri="{9D8B030D-6E8A-4147-A177-3AD203B41FA5}">
                      <a16:colId xmlns:a16="http://schemas.microsoft.com/office/drawing/2014/main" val="20005"/>
                    </a:ext>
                  </a:extLst>
                </a:gridCol>
              </a:tblGrid>
              <a:tr h="0">
                <a:tc>
                  <a:txBody>
                    <a:bodyPr/>
                    <a:lstStyle/>
                    <a:p>
                      <a:pPr algn="ctr"/>
                      <a:r>
                        <a:rPr lang="en-NZ" sz="2400" b="1" dirty="0">
                          <a:solidFill>
                            <a:schemeClr val="tx1"/>
                          </a:solidFill>
                        </a:rPr>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6" name="Rectangle 5"/>
          <p:cNvSpPr/>
          <p:nvPr/>
        </p:nvSpPr>
        <p:spPr>
          <a:xfrm>
            <a:off x="7192108" y="5148165"/>
            <a:ext cx="1740877" cy="264182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a:off x="8932985" y="5148165"/>
            <a:ext cx="1895302" cy="264182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3067606" y="5007488"/>
            <a:ext cx="8285551" cy="245896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p:cNvSpPr/>
          <p:nvPr/>
        </p:nvSpPr>
        <p:spPr>
          <a:xfrm>
            <a:off x="13114446" y="9144000"/>
            <a:ext cx="8285551" cy="295893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AEC8D288-8CE0-CFA0-2BAC-6BCFD8189990}"/>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14233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EA44-AE95-4053-A981-DA8B99B8D739}"/>
              </a:ext>
            </a:extLst>
          </p:cNvPr>
          <p:cNvSpPr>
            <a:spLocks noGrp="1"/>
          </p:cNvSpPr>
          <p:nvPr>
            <p:ph type="title"/>
          </p:nvPr>
        </p:nvSpPr>
        <p:spPr>
          <a:xfrm>
            <a:off x="2031984" y="2030400"/>
            <a:ext cx="8691434" cy="862429"/>
          </a:xfrm>
        </p:spPr>
        <p:txBody>
          <a:bodyPr>
            <a:normAutofit/>
          </a:bodyPr>
          <a:lstStyle/>
          <a:p>
            <a:r>
              <a:rPr lang="en-AU" sz="4800" dirty="0"/>
              <a:t>Example 7</a:t>
            </a:r>
          </a:p>
        </p:txBody>
      </p:sp>
      <p:sp>
        <p:nvSpPr>
          <p:cNvPr id="3" name="Text Placeholder 2">
            <a:extLst>
              <a:ext uri="{FF2B5EF4-FFF2-40B4-BE49-F238E27FC236}">
                <a16:creationId xmlns:a16="http://schemas.microsoft.com/office/drawing/2014/main" id="{EA48A5AC-F5FD-4728-A8C9-0F6C212544BC}"/>
              </a:ext>
            </a:extLst>
          </p:cNvPr>
          <p:cNvSpPr>
            <a:spLocks noGrp="1"/>
          </p:cNvSpPr>
          <p:nvPr>
            <p:ph type="body" sz="quarter" idx="10"/>
          </p:nvPr>
        </p:nvSpPr>
        <p:spPr>
          <a:xfrm>
            <a:off x="2031984" y="3111022"/>
            <a:ext cx="9027620" cy="2491755"/>
          </a:xfrm>
        </p:spPr>
        <p:txBody>
          <a:bodyPr>
            <a:normAutofit/>
          </a:bodyPr>
          <a:lstStyle/>
          <a:p>
            <a:r>
              <a:rPr lang="en-AU" dirty="0"/>
              <a:t>A security that increases in price from $50 to $100 during year 1 and drops back to $50 during year 2. What would be the AM and GM rate of returns?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55F5A0D-953C-4BF9-8B00-E559CFC39760}"/>
                  </a:ext>
                </a:extLst>
              </p:cNvPr>
              <p:cNvSpPr>
                <a:spLocks noGrp="1"/>
              </p:cNvSpPr>
              <p:nvPr>
                <p:ph type="body" sz="quarter" idx="11"/>
              </p:nvPr>
            </p:nvSpPr>
            <p:spPr>
              <a:xfrm>
                <a:off x="12618720" y="2161310"/>
                <a:ext cx="9277004" cy="10208028"/>
              </a:xfrm>
            </p:spPr>
            <p:txBody>
              <a:bodyPr>
                <a:normAutofit/>
              </a:bodyPr>
              <a:lstStyle/>
              <a:p>
                <a:r>
                  <a:rPr lang="en-AU" b="1" dirty="0"/>
                  <a:t>Solution:</a:t>
                </a:r>
              </a:p>
              <a:p>
                <a:endParaRPr lang="en-AU" sz="2800" b="1" dirty="0"/>
              </a:p>
              <a:p>
                <a:r>
                  <a:rPr lang="en-AU" sz="2800" b="1" dirty="0"/>
                  <a:t>(a) Arithmetic Mean (AM) Rate of Return</a:t>
                </a:r>
              </a:p>
              <a:p>
                <a:endParaRPr lang="en-AU" sz="2800" b="1" dirty="0"/>
              </a:p>
              <a:p>
                <a:pPr/>
                <a14:m>
                  <m:oMathPara xmlns:m="http://schemas.openxmlformats.org/officeDocument/2006/math">
                    <m:oMathParaPr>
                      <m:jc m:val="centerGroup"/>
                    </m:oMathParaPr>
                    <m:oMath xmlns:m="http://schemas.openxmlformats.org/officeDocument/2006/math">
                      <m:r>
                        <a:rPr lang="en-AU" sz="2800" i="1">
                          <a:latin typeface="Cambria Math" panose="02040503050406030204" pitchFamily="18" charset="0"/>
                        </a:rPr>
                        <m:t>𝐴𝑀</m:t>
                      </m:r>
                      <m:r>
                        <a:rPr lang="en-AU" sz="2800" i="1">
                          <a:latin typeface="Cambria Math" panose="02040503050406030204" pitchFamily="18" charset="0"/>
                        </a:rPr>
                        <m:t>=</m:t>
                      </m:r>
                      <m:f>
                        <m:fPr>
                          <m:ctrlPr>
                            <a:rPr lang="en-AU" sz="2800" i="1">
                              <a:latin typeface="Cambria Math" panose="02040503050406030204" pitchFamily="18" charset="0"/>
                            </a:rPr>
                          </m:ctrlPr>
                        </m:fPr>
                        <m:num>
                          <m:nary>
                            <m:naryPr>
                              <m:chr m:val="∑"/>
                              <m:subHide m:val="on"/>
                              <m:supHide m:val="on"/>
                              <m:ctrlPr>
                                <a:rPr lang="en-AU" sz="2800" i="1">
                                  <a:latin typeface="Cambria Math" panose="02040503050406030204" pitchFamily="18" charset="0"/>
                                </a:rPr>
                              </m:ctrlPr>
                            </m:naryPr>
                            <m:sub/>
                            <m:sup/>
                            <m:e>
                              <m:r>
                                <a:rPr lang="en-AU" sz="2800" i="1">
                                  <a:latin typeface="Cambria Math" panose="02040503050406030204" pitchFamily="18" charset="0"/>
                                </a:rPr>
                                <m:t>𝐻𝑃𝑌</m:t>
                              </m:r>
                            </m:e>
                          </m:nary>
                        </m:num>
                        <m:den>
                          <m:r>
                            <a:rPr lang="en-AU" sz="2800" i="1">
                              <a:latin typeface="Cambria Math" panose="02040503050406030204" pitchFamily="18" charset="0"/>
                            </a:rPr>
                            <m:t>𝑛</m:t>
                          </m:r>
                        </m:den>
                      </m:f>
                    </m:oMath>
                  </m:oMathPara>
                </a14:m>
                <a:endParaRPr lang="en-AU" sz="2800" b="1" dirty="0"/>
              </a:p>
              <a:p>
                <a:endParaRPr lang="en-AU" sz="2800" b="0" i="1"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a:latin typeface="Cambria Math" panose="02040503050406030204" pitchFamily="18" charset="0"/>
                        </a:rPr>
                        <m:t> </m:t>
                      </m:r>
                      <m:r>
                        <a:rPr lang="en-AU" sz="2800" b="0" i="1" dirty="0" smtClean="0">
                          <a:latin typeface="Cambria Math" panose="02040503050406030204" pitchFamily="18" charset="0"/>
                        </a:rPr>
                        <m:t>=</m:t>
                      </m:r>
                      <m:r>
                        <a:rPr lang="en-AU" sz="2800" b="0" i="1" dirty="0">
                          <a:latin typeface="Cambria Math" panose="02040503050406030204" pitchFamily="18" charset="0"/>
                        </a:rPr>
                        <m:t> </m:t>
                      </m:r>
                      <m:r>
                        <a:rPr lang="en-AU" sz="2800" b="0" i="1" dirty="0" smtClean="0">
                          <a:latin typeface="Cambria Math" panose="02040503050406030204" pitchFamily="18" charset="0"/>
                        </a:rPr>
                        <m:t>[(1.00)+(−0.50)]/2</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smtClean="0">
                          <a:latin typeface="Cambria Math" panose="02040503050406030204" pitchFamily="18" charset="0"/>
                        </a:rPr>
                        <m:t> = 0.50/2</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b="0" i="1" dirty="0" smtClean="0">
                          <a:latin typeface="Cambria Math" panose="02040503050406030204" pitchFamily="18" charset="0"/>
                        </a:rPr>
                        <m:t>𝐴𝑀</m:t>
                      </m:r>
                      <m:r>
                        <a:rPr lang="en-AU" sz="2800" b="0" i="1" dirty="0" smtClean="0">
                          <a:latin typeface="Cambria Math" panose="02040503050406030204" pitchFamily="18" charset="0"/>
                        </a:rPr>
                        <m:t> = 0.25 =25%</m:t>
                      </m:r>
                    </m:oMath>
                  </m:oMathPara>
                </a14:m>
                <a:endParaRPr lang="en-AU" sz="2800" dirty="0"/>
              </a:p>
              <a:p>
                <a:endParaRPr lang="en-AU" sz="2800" b="1" dirty="0"/>
              </a:p>
              <a:p>
                <a:r>
                  <a:rPr lang="en-AU" sz="2800" b="1" dirty="0"/>
                  <a:t>(b) Geometric Mean (GM) Rate of Return</a:t>
                </a:r>
              </a:p>
              <a:p>
                <a:pPr algn="ctr"/>
                <a:endParaRPr lang="en-AU" sz="2800" i="1" dirty="0">
                  <a:latin typeface="Cambria Math" panose="02040503050406030204" pitchFamily="18" charset="0"/>
                </a:endParaRPr>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ctrlPr>
                              <a:rPr lang="en-AU" sz="2800" i="1">
                                <a:latin typeface="Cambria Math" panose="02040503050406030204" pitchFamily="18" charset="0"/>
                              </a:rPr>
                            </m:ctrlPr>
                          </m:dPr>
                          <m:e>
                            <m:nary>
                              <m:naryPr>
                                <m:chr m:val="∏"/>
                                <m:subHide m:val="on"/>
                                <m:supHide m:val="on"/>
                                <m:ctrlPr>
                                  <a:rPr lang="en-AU" sz="2800" i="1">
                                    <a:latin typeface="Cambria Math" panose="02040503050406030204" pitchFamily="18" charset="0"/>
                                  </a:rPr>
                                </m:ctrlPr>
                              </m:naryPr>
                              <m:sub/>
                              <m:sup/>
                              <m:e>
                                <m:r>
                                  <a:rPr lang="en-AU" sz="2800" i="1">
                                    <a:latin typeface="Cambria Math" panose="02040503050406030204" pitchFamily="18" charset="0"/>
                                  </a:rPr>
                                  <m:t>𝐻𝑃𝑅</m:t>
                                </m:r>
                              </m:e>
                            </m:nary>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i="1">
                                <a:latin typeface="Cambria Math" panose="02040503050406030204" pitchFamily="18" charset="0"/>
                              </a:rPr>
                              <m:t>𝑛</m:t>
                            </m:r>
                          </m:den>
                        </m:f>
                      </m:sup>
                    </m:sSup>
                    <m:r>
                      <a:rPr lang="en-AU" sz="2800" i="1">
                        <a:latin typeface="Cambria Math" panose="02040503050406030204" pitchFamily="18" charset="0"/>
                      </a:rPr>
                      <m:t>−</m:t>
                    </m:r>
                  </m:oMath>
                </a14:m>
                <a:r>
                  <a:rPr lang="en-NZ" sz="2800" dirty="0"/>
                  <a:t>1</a:t>
                </a:r>
              </a:p>
              <a:p>
                <a:endParaRPr lang="en-AU" sz="2800" b="1" dirty="0"/>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begChr m:val="["/>
                            <m:endChr m:val="]"/>
                            <m:ctrlPr>
                              <a:rPr lang="en-AU" sz="2800" i="1" smtClean="0">
                                <a:latin typeface="Cambria Math" panose="02040503050406030204" pitchFamily="18" charset="0"/>
                              </a:rPr>
                            </m:ctrlPr>
                          </m:dPr>
                          <m:e>
                            <m:r>
                              <a:rPr lang="en-AU" sz="2800" b="0" i="1" smtClean="0">
                                <a:latin typeface="Cambria Math" panose="02040503050406030204" pitchFamily="18" charset="0"/>
                              </a:rPr>
                              <m:t>(2.00)</m:t>
                            </m:r>
                            <m:r>
                              <a:rPr lang="en-AU" sz="2800" b="0" i="1" smtClean="0">
                                <a:latin typeface="Cambria Math" panose="02040503050406030204" pitchFamily="18" charset="0"/>
                                <a:ea typeface="Cambria Math" panose="02040503050406030204" pitchFamily="18" charset="0"/>
                              </a:rPr>
                              <m:t>×(0.50)</m:t>
                            </m:r>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b="0" i="1" smtClean="0">
                                <a:latin typeface="Cambria Math" panose="02040503050406030204" pitchFamily="18" charset="0"/>
                              </a:rPr>
                              <m:t>2</m:t>
                            </m:r>
                          </m:den>
                        </m:f>
                      </m:sup>
                    </m:sSup>
                    <m:r>
                      <a:rPr lang="en-AU" sz="2800" i="1">
                        <a:latin typeface="Cambria Math" panose="02040503050406030204" pitchFamily="18" charset="0"/>
                      </a:rPr>
                      <m:t>−</m:t>
                    </m:r>
                  </m:oMath>
                </a14:m>
                <a:r>
                  <a:rPr lang="en-NZ" sz="2800" dirty="0"/>
                  <a:t>1</a:t>
                </a:r>
              </a:p>
              <a:p>
                <a:pPr algn="ctr"/>
                <a14:m>
                  <m:oMath xmlns:m="http://schemas.openxmlformats.org/officeDocument/2006/math">
                    <m:r>
                      <a:rPr lang="en-AU" sz="2800" i="1">
                        <a:latin typeface="Cambria Math" panose="02040503050406030204" pitchFamily="18" charset="0"/>
                      </a:rPr>
                      <m:t>𝐺𝑀</m:t>
                    </m:r>
                    <m:r>
                      <a:rPr lang="en-AU" sz="2800" i="1">
                        <a:latin typeface="Cambria Math" panose="02040503050406030204" pitchFamily="18" charset="0"/>
                      </a:rPr>
                      <m:t>=</m:t>
                    </m:r>
                    <m:sSup>
                      <m:sSupPr>
                        <m:ctrlPr>
                          <a:rPr lang="en-AU" sz="2800" i="1">
                            <a:latin typeface="Cambria Math" panose="02040503050406030204" pitchFamily="18" charset="0"/>
                          </a:rPr>
                        </m:ctrlPr>
                      </m:sSupPr>
                      <m:e>
                        <m:d>
                          <m:dPr>
                            <m:ctrlPr>
                              <a:rPr lang="en-AU" sz="2800" i="1" smtClean="0">
                                <a:latin typeface="Cambria Math" panose="02040503050406030204" pitchFamily="18" charset="0"/>
                              </a:rPr>
                            </m:ctrlPr>
                          </m:dPr>
                          <m:e>
                            <m:r>
                              <a:rPr lang="en-AU" sz="2800" b="0" i="1" smtClean="0">
                                <a:latin typeface="Cambria Math" panose="02040503050406030204" pitchFamily="18" charset="0"/>
                              </a:rPr>
                              <m:t>1.00</m:t>
                            </m:r>
                          </m:e>
                        </m:d>
                      </m:e>
                      <m:sup>
                        <m:f>
                          <m:fPr>
                            <m:type m:val="skw"/>
                            <m:ctrlPr>
                              <a:rPr lang="en-AU" sz="2800" i="1">
                                <a:latin typeface="Cambria Math" panose="02040503050406030204" pitchFamily="18" charset="0"/>
                              </a:rPr>
                            </m:ctrlPr>
                          </m:fPr>
                          <m:num>
                            <m:r>
                              <a:rPr lang="en-AU" sz="2800" i="1">
                                <a:latin typeface="Cambria Math" panose="02040503050406030204" pitchFamily="18" charset="0"/>
                              </a:rPr>
                              <m:t>1</m:t>
                            </m:r>
                          </m:num>
                          <m:den>
                            <m:r>
                              <a:rPr lang="en-AU" sz="2800" b="0" i="1" smtClean="0">
                                <a:latin typeface="Cambria Math" panose="02040503050406030204" pitchFamily="18" charset="0"/>
                              </a:rPr>
                              <m:t>2</m:t>
                            </m:r>
                          </m:den>
                        </m:f>
                      </m:sup>
                    </m:sSup>
                    <m:r>
                      <a:rPr lang="en-AU" sz="2800" i="1">
                        <a:latin typeface="Cambria Math" panose="02040503050406030204" pitchFamily="18" charset="0"/>
                      </a:rPr>
                      <m:t>−</m:t>
                    </m:r>
                  </m:oMath>
                </a14:m>
                <a:r>
                  <a:rPr lang="en-NZ" sz="2800" dirty="0"/>
                  <a:t>1</a:t>
                </a:r>
              </a:p>
              <a:p>
                <a:pPr/>
                <a14:m>
                  <m:oMathPara xmlns:m="http://schemas.openxmlformats.org/officeDocument/2006/math">
                    <m:oMathParaPr>
                      <m:jc m:val="centerGroup"/>
                    </m:oMathParaPr>
                    <m:oMath xmlns:m="http://schemas.openxmlformats.org/officeDocument/2006/math">
                      <m:r>
                        <a:rPr lang="en-AU" sz="2800" i="1" dirty="0" smtClean="0">
                          <a:latin typeface="Cambria Math" panose="02040503050406030204" pitchFamily="18" charset="0"/>
                        </a:rPr>
                        <m:t>𝐺𝑀</m:t>
                      </m:r>
                      <m:r>
                        <a:rPr lang="en-AU" sz="2800" i="1" dirty="0" smtClean="0">
                          <a:latin typeface="Cambria Math" panose="02040503050406030204" pitchFamily="18" charset="0"/>
                        </a:rPr>
                        <m:t> = 1.00 – 1</m:t>
                      </m:r>
                    </m:oMath>
                  </m:oMathPara>
                </a14:m>
                <a:endParaRPr lang="en-AU" sz="2800" dirty="0"/>
              </a:p>
              <a:p>
                <a:pPr/>
                <a14:m>
                  <m:oMathPara xmlns:m="http://schemas.openxmlformats.org/officeDocument/2006/math">
                    <m:oMathParaPr>
                      <m:jc m:val="centerGroup"/>
                    </m:oMathParaPr>
                    <m:oMath xmlns:m="http://schemas.openxmlformats.org/officeDocument/2006/math">
                      <m:r>
                        <a:rPr lang="en-AU" sz="2800" i="1" dirty="0" smtClean="0">
                          <a:latin typeface="Cambria Math" panose="02040503050406030204" pitchFamily="18" charset="0"/>
                        </a:rPr>
                        <m:t>𝐺𝑀</m:t>
                      </m:r>
                      <m:r>
                        <a:rPr lang="en-AU" sz="2800" i="1" dirty="0">
                          <a:latin typeface="Cambria Math" panose="02040503050406030204" pitchFamily="18" charset="0"/>
                        </a:rPr>
                        <m:t> </m:t>
                      </m:r>
                      <m:r>
                        <a:rPr lang="en-AU" sz="2800" i="1" dirty="0" smtClean="0">
                          <a:latin typeface="Cambria Math" panose="02040503050406030204" pitchFamily="18" charset="0"/>
                        </a:rPr>
                        <m:t>=</m:t>
                      </m:r>
                      <m:r>
                        <a:rPr lang="en-AU" sz="2800" b="0" i="1" dirty="0" smtClean="0">
                          <a:latin typeface="Cambria Math" panose="02040503050406030204" pitchFamily="18" charset="0"/>
                        </a:rPr>
                        <m:t>0</m:t>
                      </m:r>
                      <m:r>
                        <a:rPr lang="en-AU" sz="2800" i="1" dirty="0">
                          <a:latin typeface="Cambria Math" panose="02040503050406030204" pitchFamily="18" charset="0"/>
                        </a:rPr>
                        <m:t> </m:t>
                      </m:r>
                      <m:r>
                        <a:rPr lang="en-AU" sz="2800" i="1" dirty="0" smtClean="0">
                          <a:latin typeface="Cambria Math" panose="02040503050406030204" pitchFamily="18" charset="0"/>
                        </a:rPr>
                        <m:t>=</m:t>
                      </m:r>
                      <m:r>
                        <a:rPr lang="en-AU" sz="2800" b="0" i="1" dirty="0" smtClean="0">
                          <a:latin typeface="Cambria Math" panose="02040503050406030204" pitchFamily="18" charset="0"/>
                        </a:rPr>
                        <m:t>0</m:t>
                      </m:r>
                      <m:r>
                        <a:rPr lang="en-AU" sz="2800" i="1" dirty="0">
                          <a:latin typeface="Cambria Math" panose="02040503050406030204" pitchFamily="18" charset="0"/>
                        </a:rPr>
                        <m:t>%</m:t>
                      </m:r>
                    </m:oMath>
                  </m:oMathPara>
                </a14:m>
                <a:endParaRPr lang="en-AU" sz="2800" dirty="0"/>
              </a:p>
            </p:txBody>
          </p:sp>
        </mc:Choice>
        <mc:Fallback xmlns="">
          <p:sp>
            <p:nvSpPr>
              <p:cNvPr id="4" name="Text Placeholder 3">
                <a:extLst>
                  <a:ext uri="{FF2B5EF4-FFF2-40B4-BE49-F238E27FC236}">
                    <a16:creationId xmlns:a16="http://schemas.microsoft.com/office/drawing/2014/main" id="{355F5A0D-953C-4BF9-8B00-E559CFC39760}"/>
                  </a:ext>
                </a:extLst>
              </p:cNvPr>
              <p:cNvSpPr>
                <a:spLocks noGrp="1" noRot="1" noChangeAspect="1" noMove="1" noResize="1" noEditPoints="1" noAdjustHandles="1" noChangeArrowheads="1" noChangeShapeType="1" noTextEdit="1"/>
              </p:cNvSpPr>
              <p:nvPr>
                <p:ph type="body" sz="quarter" idx="11"/>
              </p:nvPr>
            </p:nvSpPr>
            <p:spPr>
              <a:xfrm>
                <a:off x="12618720" y="2161310"/>
                <a:ext cx="9277004" cy="10208028"/>
              </a:xfrm>
              <a:blipFill>
                <a:blip r:embed="rId2"/>
                <a:stretch>
                  <a:fillRect l="-1643" t="-717"/>
                </a:stretch>
              </a:blipFill>
            </p:spPr>
            <p:txBody>
              <a:bodyPr/>
              <a:lstStyle/>
              <a:p>
                <a:r>
                  <a:rPr lang="en-AU">
                    <a:noFill/>
                  </a:rPr>
                  <a:t> </a:t>
                </a:r>
              </a:p>
            </p:txBody>
          </p:sp>
        </mc:Fallback>
      </mc:AlternateContent>
      <p:graphicFrame>
        <p:nvGraphicFramePr>
          <p:cNvPr id="6" name="Table 5">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167416063"/>
              </p:ext>
            </p:extLst>
          </p:nvPr>
        </p:nvGraphicFramePr>
        <p:xfrm>
          <a:off x="2031984" y="5880649"/>
          <a:ext cx="8907566" cy="2194560"/>
        </p:xfrm>
        <a:graphic>
          <a:graphicData uri="http://schemas.openxmlformats.org/drawingml/2006/table">
            <a:tbl>
              <a:tblPr firstRow="1" bandRow="1">
                <a:tableStyleId>{5C22544A-7EE6-4342-B048-85BDC9FD1C3A}</a:tableStyleId>
              </a:tblPr>
              <a:tblGrid>
                <a:gridCol w="1675866">
                  <a:extLst>
                    <a:ext uri="{9D8B030D-6E8A-4147-A177-3AD203B41FA5}">
                      <a16:colId xmlns:a16="http://schemas.microsoft.com/office/drawing/2014/main" val="20001"/>
                    </a:ext>
                  </a:extLst>
                </a:gridCol>
                <a:gridCol w="1807925">
                  <a:extLst>
                    <a:ext uri="{9D8B030D-6E8A-4147-A177-3AD203B41FA5}">
                      <a16:colId xmlns:a16="http://schemas.microsoft.com/office/drawing/2014/main" val="20002"/>
                    </a:ext>
                  </a:extLst>
                </a:gridCol>
                <a:gridCol w="1807925">
                  <a:extLst>
                    <a:ext uri="{9D8B030D-6E8A-4147-A177-3AD203B41FA5}">
                      <a16:colId xmlns:a16="http://schemas.microsoft.com/office/drawing/2014/main" val="20003"/>
                    </a:ext>
                  </a:extLst>
                </a:gridCol>
                <a:gridCol w="1807925">
                  <a:extLst>
                    <a:ext uri="{9D8B030D-6E8A-4147-A177-3AD203B41FA5}">
                      <a16:colId xmlns:a16="http://schemas.microsoft.com/office/drawing/2014/main" val="20004"/>
                    </a:ext>
                  </a:extLst>
                </a:gridCol>
                <a:gridCol w="1807925">
                  <a:extLst>
                    <a:ext uri="{9D8B030D-6E8A-4147-A177-3AD203B41FA5}">
                      <a16:colId xmlns:a16="http://schemas.microsoft.com/office/drawing/2014/main" val="20005"/>
                    </a:ext>
                  </a:extLst>
                </a:gridCol>
              </a:tblGrid>
              <a:tr h="0">
                <a:tc>
                  <a:txBody>
                    <a:bodyPr/>
                    <a:lstStyle/>
                    <a:p>
                      <a:pPr algn="ctr"/>
                      <a:r>
                        <a:rPr lang="en-NZ" sz="2400" b="1" dirty="0">
                          <a:solidFill>
                            <a:schemeClr val="tx1"/>
                          </a:solidFill>
                        </a:rPr>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 name="Rectangle 4"/>
          <p:cNvSpPr/>
          <p:nvPr/>
        </p:nvSpPr>
        <p:spPr>
          <a:xfrm>
            <a:off x="2854036" y="9060873"/>
            <a:ext cx="6747164" cy="1510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AM is biased upward!!!</a:t>
            </a:r>
          </a:p>
        </p:txBody>
      </p:sp>
      <p:sp>
        <p:nvSpPr>
          <p:cNvPr id="7" name="Rectangle 6"/>
          <p:cNvSpPr/>
          <p:nvPr/>
        </p:nvSpPr>
        <p:spPr>
          <a:xfrm>
            <a:off x="13067606" y="5007488"/>
            <a:ext cx="8285551" cy="245896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3114446" y="9144000"/>
            <a:ext cx="8285551" cy="295893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DF2DC775-E5AF-1485-5E22-FDF52C40012F}"/>
              </a:ext>
            </a:extLst>
          </p:cNvPr>
          <p:cNvSpPr/>
          <p:nvPr/>
        </p:nvSpPr>
        <p:spPr>
          <a:xfrm>
            <a:off x="2031984" y="8726669"/>
            <a:ext cx="8285551" cy="295893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4A62D4-4409-BBE8-853D-47630099C4C3}"/>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23051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grpId="0" nodeType="clickEffect">
                                  <p:stCondLst>
                                    <p:cond delay="0"/>
                                  </p:stCondLst>
                                  <p:childTnLst>
                                    <p:animEffect transition="out" filter="wipe(up)">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62F1-854A-412D-B0BD-4AD3A0C899F0}"/>
              </a:ext>
            </a:extLst>
          </p:cNvPr>
          <p:cNvSpPr>
            <a:spLocks noGrp="1"/>
          </p:cNvSpPr>
          <p:nvPr>
            <p:ph type="title"/>
          </p:nvPr>
        </p:nvSpPr>
        <p:spPr>
          <a:xfrm>
            <a:off x="2031984" y="2030400"/>
            <a:ext cx="19667078" cy="779302"/>
          </a:xfrm>
        </p:spPr>
        <p:txBody>
          <a:bodyPr>
            <a:normAutofit/>
          </a:bodyPr>
          <a:lstStyle/>
          <a:p>
            <a:r>
              <a:rPr lang="en-AU" sz="4800" dirty="0"/>
              <a:t>Mean Historical Rate of Return – </a:t>
            </a:r>
            <a:r>
              <a:rPr lang="en-AU" sz="4800" dirty="0">
                <a:solidFill>
                  <a:srgbClr val="2B47E7"/>
                </a:solidFill>
              </a:rPr>
              <a:t>Portfolio of Investments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8A40DF9-1C93-4BA9-B72E-E6EA31688100}"/>
                  </a:ext>
                </a:extLst>
              </p:cNvPr>
              <p:cNvSpPr>
                <a:spLocks noGrp="1"/>
              </p:cNvSpPr>
              <p:nvPr>
                <p:ph type="body" sz="quarter" idx="10"/>
              </p:nvPr>
            </p:nvSpPr>
            <p:spPr>
              <a:xfrm>
                <a:off x="2031984" y="9627625"/>
                <a:ext cx="10459065" cy="2897929"/>
              </a:xfrm>
            </p:spPr>
            <p:txBody>
              <a:bodyPr>
                <a:normAutofit/>
              </a:bodyPr>
              <a:lstStyle/>
              <a:p>
                <a:r>
                  <a:rPr lang="en-AU" sz="2800" b="1" dirty="0">
                    <a:solidFill>
                      <a:srgbClr val="00306E"/>
                    </a:solidFill>
                  </a:rPr>
                  <a:t>Method 1</a:t>
                </a:r>
              </a:p>
              <a:p>
                <a:pPr/>
                <a14:m>
                  <m:oMathPara xmlns:m="http://schemas.openxmlformats.org/officeDocument/2006/math">
                    <m:oMathParaPr>
                      <m:jc m:val="left"/>
                    </m:oMathParaPr>
                    <m:oMath xmlns:m="http://schemas.openxmlformats.org/officeDocument/2006/math">
                      <m:r>
                        <a:rPr lang="en-AU" sz="2800" b="0" i="1" smtClean="0">
                          <a:latin typeface="Cambria Math" panose="02040503050406030204" pitchFamily="18" charset="0"/>
                        </a:rPr>
                        <m:t>𝑊𝑒𝑖𝑔h𝑡𝑒𝑑</m:t>
                      </m:r>
                      <m:r>
                        <a:rPr lang="en-AU" sz="2800" b="0" i="1" smtClean="0">
                          <a:latin typeface="Cambria Math" panose="02040503050406030204" pitchFamily="18" charset="0"/>
                        </a:rPr>
                        <m:t> </m:t>
                      </m:r>
                      <m:r>
                        <a:rPr lang="en-AU" sz="2800" b="0" i="1" smtClean="0">
                          <a:latin typeface="Cambria Math" panose="02040503050406030204" pitchFamily="18" charset="0"/>
                        </a:rPr>
                        <m:t>𝐻𝑃𝑌</m:t>
                      </m:r>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𝑤</m:t>
                          </m:r>
                        </m:e>
                        <m:sub>
                          <m:r>
                            <a:rPr lang="en-AU" sz="2800" b="0" i="1" smtClean="0">
                              <a:latin typeface="Cambria Math" panose="02040503050406030204" pitchFamily="18" charset="0"/>
                            </a:rPr>
                            <m:t>𝐴</m:t>
                          </m:r>
                        </m:sub>
                      </m:sSub>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𝐻𝑃𝑌</m:t>
                          </m:r>
                        </m:e>
                        <m:sub>
                          <m:r>
                            <a:rPr lang="en-AU" sz="2800" b="0" i="1" smtClean="0">
                              <a:latin typeface="Cambria Math" panose="02040503050406030204" pitchFamily="18" charset="0"/>
                            </a:rPr>
                            <m:t>𝐴</m:t>
                          </m:r>
                        </m:sub>
                      </m:sSub>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𝑤</m:t>
                          </m:r>
                        </m:e>
                        <m:sub>
                          <m:r>
                            <a:rPr lang="en-AU" sz="2800" b="0" i="1" smtClean="0">
                              <a:latin typeface="Cambria Math" panose="02040503050406030204" pitchFamily="18" charset="0"/>
                            </a:rPr>
                            <m:t>𝐵</m:t>
                          </m:r>
                        </m:sub>
                      </m:sSub>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𝐻𝑃𝑌</m:t>
                          </m:r>
                        </m:e>
                        <m:sub>
                          <m:r>
                            <a:rPr lang="en-AU" sz="2800" b="0" i="1" smtClean="0">
                              <a:latin typeface="Cambria Math" panose="02040503050406030204" pitchFamily="18" charset="0"/>
                            </a:rPr>
                            <m:t>𝐵</m:t>
                          </m:r>
                        </m:sub>
                      </m:sSub>
                      <m:r>
                        <a:rPr lang="en-AU" sz="2800" b="0" i="1" smtClean="0">
                          <a:latin typeface="Cambria Math" panose="02040503050406030204" pitchFamily="18" charset="0"/>
                        </a:rPr>
                        <m:t>+</m:t>
                      </m:r>
                      <m:sSub>
                        <m:sSubPr>
                          <m:ctrlPr>
                            <a:rPr lang="en-AU" sz="2800" i="1">
                              <a:latin typeface="Cambria Math" panose="02040503050406030204" pitchFamily="18" charset="0"/>
                            </a:rPr>
                          </m:ctrlPr>
                        </m:sSubPr>
                        <m:e>
                          <m:r>
                            <a:rPr lang="en-AU" sz="2800" i="1">
                              <a:latin typeface="Cambria Math" panose="02040503050406030204" pitchFamily="18" charset="0"/>
                            </a:rPr>
                            <m:t>𝑤</m:t>
                          </m:r>
                        </m:e>
                        <m:sub>
                          <m:r>
                            <a:rPr lang="en-AU" sz="2800" b="0" i="1" smtClean="0">
                              <a:latin typeface="Cambria Math" panose="02040503050406030204" pitchFamily="18" charset="0"/>
                            </a:rPr>
                            <m:t>𝐶</m:t>
                          </m:r>
                        </m:sub>
                      </m:sSub>
                      <m:sSub>
                        <m:sSubPr>
                          <m:ctrlPr>
                            <a:rPr lang="en-AU" sz="2800" i="1">
                              <a:latin typeface="Cambria Math" panose="02040503050406030204" pitchFamily="18" charset="0"/>
                            </a:rPr>
                          </m:ctrlPr>
                        </m:sSubPr>
                        <m:e>
                          <m:r>
                            <a:rPr lang="en-AU" sz="2800" i="1">
                              <a:latin typeface="Cambria Math" panose="02040503050406030204" pitchFamily="18" charset="0"/>
                            </a:rPr>
                            <m:t>𝐻𝑃𝑌</m:t>
                          </m:r>
                        </m:e>
                        <m:sub>
                          <m:r>
                            <a:rPr lang="en-AU" sz="2800" b="0" i="1" smtClean="0">
                              <a:latin typeface="Cambria Math" panose="02040503050406030204" pitchFamily="18" charset="0"/>
                            </a:rPr>
                            <m:t>𝐶</m:t>
                          </m:r>
                        </m:sub>
                      </m:sSub>
                    </m:oMath>
                  </m:oMathPara>
                </a14:m>
                <a:endParaRPr lang="en-AU" sz="2800" b="0" i="1" dirty="0"/>
              </a:p>
              <a:p>
                <a:pPr/>
                <a14:m>
                  <m:oMathPara xmlns:m="http://schemas.openxmlformats.org/officeDocument/2006/math">
                    <m:oMathParaPr>
                      <m:jc m:val="left"/>
                    </m:oMathParaPr>
                    <m:oMath xmlns:m="http://schemas.openxmlformats.org/officeDocument/2006/math">
                      <m:r>
                        <a:rPr lang="en-AU" sz="2800" i="1">
                          <a:latin typeface="Cambria Math" panose="02040503050406030204" pitchFamily="18" charset="0"/>
                        </a:rPr>
                        <m:t>𝑊𝑒𝑖𝑔h𝑡𝑒𝑑</m:t>
                      </m:r>
                      <m:r>
                        <a:rPr lang="en-AU" sz="2800" i="1">
                          <a:latin typeface="Cambria Math" panose="02040503050406030204" pitchFamily="18" charset="0"/>
                        </a:rPr>
                        <m:t> </m:t>
                      </m:r>
                      <m:r>
                        <a:rPr lang="en-AU" sz="2800" i="1">
                          <a:latin typeface="Cambria Math" panose="02040503050406030204" pitchFamily="18" charset="0"/>
                        </a:rPr>
                        <m:t>𝐻𝑃𝑌</m:t>
                      </m:r>
                      <m:r>
                        <a:rPr lang="en-AU" sz="2800" i="1">
                          <a:latin typeface="Cambria Math" panose="02040503050406030204" pitchFamily="18" charset="0"/>
                        </a:rPr>
                        <m:t>=</m:t>
                      </m:r>
                      <m:d>
                        <m:dPr>
                          <m:ctrlPr>
                            <a:rPr lang="en-AU" sz="2800" b="0" i="1" smtClean="0">
                              <a:latin typeface="Cambria Math" panose="02040503050406030204" pitchFamily="18" charset="0"/>
                            </a:rPr>
                          </m:ctrlPr>
                        </m:dPr>
                        <m:e>
                          <m:r>
                            <a:rPr lang="en-AU" sz="2800" b="0" i="1" smtClean="0">
                              <a:latin typeface="Cambria Math" panose="02040503050406030204" pitchFamily="18" charset="0"/>
                            </a:rPr>
                            <m:t>0.05</m:t>
                          </m:r>
                          <m:r>
                            <a:rPr lang="en-AU" sz="2800" b="0" i="1" smtClean="0">
                              <a:latin typeface="Cambria Math" panose="02040503050406030204" pitchFamily="18" charset="0"/>
                              <a:ea typeface="Cambria Math" panose="02040503050406030204" pitchFamily="18" charset="0"/>
                            </a:rPr>
                            <m:t>×0.20</m:t>
                          </m:r>
                        </m:e>
                      </m:d>
                      <m:r>
                        <a:rPr lang="en-AU" sz="2800" b="0" i="1" smtClean="0">
                          <a:latin typeface="Cambria Math" panose="02040503050406030204" pitchFamily="18" charset="0"/>
                          <a:ea typeface="Cambria Math" panose="02040503050406030204" pitchFamily="18" charset="0"/>
                        </a:rPr>
                        <m:t>+</m:t>
                      </m:r>
                      <m:d>
                        <m:dPr>
                          <m:ctrlPr>
                            <a:rPr lang="en-AU" sz="2800" b="0" i="1" smtClean="0">
                              <a:latin typeface="Cambria Math" panose="02040503050406030204" pitchFamily="18" charset="0"/>
                              <a:ea typeface="Cambria Math" panose="02040503050406030204" pitchFamily="18" charset="0"/>
                            </a:rPr>
                          </m:ctrlPr>
                        </m:dPr>
                        <m:e>
                          <m:r>
                            <a:rPr lang="en-AU" sz="2800" b="0" i="1" smtClean="0">
                              <a:latin typeface="Cambria Math" panose="02040503050406030204" pitchFamily="18" charset="0"/>
                              <a:ea typeface="Cambria Math" panose="02040503050406030204" pitchFamily="18" charset="0"/>
                            </a:rPr>
                            <m:t>0.20×0.05</m:t>
                          </m:r>
                        </m:e>
                      </m:d>
                      <m:r>
                        <a:rPr lang="en-AU" sz="2800" b="0" i="1" smtClean="0">
                          <a:latin typeface="Cambria Math" panose="02040503050406030204" pitchFamily="18" charset="0"/>
                          <a:ea typeface="Cambria Math" panose="02040503050406030204" pitchFamily="18" charset="0"/>
                        </a:rPr>
                        <m:t>+</m:t>
                      </m:r>
                      <m:d>
                        <m:dPr>
                          <m:ctrlPr>
                            <a:rPr lang="en-AU" sz="2800" b="0" i="1" smtClean="0">
                              <a:latin typeface="Cambria Math" panose="02040503050406030204" pitchFamily="18" charset="0"/>
                              <a:ea typeface="Cambria Math" panose="02040503050406030204" pitchFamily="18" charset="0"/>
                            </a:rPr>
                          </m:ctrlPr>
                        </m:dPr>
                        <m:e>
                          <m:r>
                            <a:rPr lang="en-AU" sz="2800" b="0" i="1" smtClean="0">
                              <a:latin typeface="Cambria Math" panose="02040503050406030204" pitchFamily="18" charset="0"/>
                              <a:ea typeface="Cambria Math" panose="02040503050406030204" pitchFamily="18" charset="0"/>
                            </a:rPr>
                            <m:t>0.75×0.10</m:t>
                          </m:r>
                        </m:e>
                      </m:d>
                    </m:oMath>
                  </m:oMathPara>
                </a14:m>
                <a:endParaRPr lang="en-AU" sz="2800"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sz="2800" i="1">
                          <a:latin typeface="Cambria Math" panose="02040503050406030204" pitchFamily="18" charset="0"/>
                        </a:rPr>
                        <m:t>𝑊𝑒𝑖𝑔h𝑡𝑒𝑑</m:t>
                      </m:r>
                      <m:r>
                        <a:rPr lang="en-AU" sz="2800" i="1">
                          <a:latin typeface="Cambria Math" panose="02040503050406030204" pitchFamily="18" charset="0"/>
                        </a:rPr>
                        <m:t> </m:t>
                      </m:r>
                      <m:r>
                        <a:rPr lang="en-AU" sz="2800" i="1">
                          <a:latin typeface="Cambria Math" panose="02040503050406030204" pitchFamily="18" charset="0"/>
                        </a:rPr>
                        <m:t>𝐻𝑃𝑌</m:t>
                      </m:r>
                      <m:r>
                        <a:rPr lang="en-AU" sz="2800" i="1">
                          <a:latin typeface="Cambria Math" panose="02040503050406030204" pitchFamily="18" charset="0"/>
                        </a:rPr>
                        <m:t>=0.01+0.01+0.075</m:t>
                      </m:r>
                    </m:oMath>
                  </m:oMathPara>
                </a14:m>
                <a:endParaRPr lang="en-AU" sz="2800" dirty="0"/>
              </a:p>
              <a:p>
                <a:pPr/>
                <a14:m>
                  <m:oMathPara xmlns:m="http://schemas.openxmlformats.org/officeDocument/2006/math">
                    <m:oMathParaPr>
                      <m:jc m:val="left"/>
                    </m:oMathParaPr>
                    <m:oMath xmlns:m="http://schemas.openxmlformats.org/officeDocument/2006/math">
                      <m:r>
                        <a:rPr lang="en-AU" sz="2800" i="1">
                          <a:latin typeface="Cambria Math" panose="02040503050406030204" pitchFamily="18" charset="0"/>
                        </a:rPr>
                        <m:t>𝑊𝑒𝑖𝑔h𝑡𝑒𝑑</m:t>
                      </m:r>
                      <m:r>
                        <a:rPr lang="en-AU" sz="2800" i="1">
                          <a:latin typeface="Cambria Math" panose="02040503050406030204" pitchFamily="18" charset="0"/>
                        </a:rPr>
                        <m:t> </m:t>
                      </m:r>
                      <m:r>
                        <a:rPr lang="en-AU" sz="2800" i="1">
                          <a:latin typeface="Cambria Math" panose="02040503050406030204" pitchFamily="18" charset="0"/>
                        </a:rPr>
                        <m:t>𝐻𝑃𝑌</m:t>
                      </m:r>
                      <m:r>
                        <a:rPr lang="en-AU" sz="2800" i="1">
                          <a:latin typeface="Cambria Math" panose="02040503050406030204" pitchFamily="18" charset="0"/>
                        </a:rPr>
                        <m:t>=0.095=</m:t>
                      </m:r>
                      <m:r>
                        <a:rPr lang="en-AU" sz="2800" b="1" i="1" smtClean="0">
                          <a:solidFill>
                            <a:srgbClr val="00306E"/>
                          </a:solidFill>
                          <a:latin typeface="Cambria Math" panose="02040503050406030204" pitchFamily="18" charset="0"/>
                        </a:rPr>
                        <m:t>𝟗</m:t>
                      </m:r>
                      <m:r>
                        <a:rPr lang="en-AU" sz="2800" b="1" i="1" smtClean="0">
                          <a:solidFill>
                            <a:srgbClr val="00306E"/>
                          </a:solidFill>
                          <a:latin typeface="Cambria Math" panose="02040503050406030204" pitchFamily="18" charset="0"/>
                        </a:rPr>
                        <m:t>.</m:t>
                      </m:r>
                      <m:r>
                        <a:rPr lang="en-AU" sz="2800" b="1" i="1" smtClean="0">
                          <a:solidFill>
                            <a:srgbClr val="00306E"/>
                          </a:solidFill>
                          <a:latin typeface="Cambria Math" panose="02040503050406030204" pitchFamily="18" charset="0"/>
                        </a:rPr>
                        <m:t>𝟓</m:t>
                      </m:r>
                      <m:r>
                        <a:rPr lang="en-AU" sz="2800" b="1" i="1" smtClean="0">
                          <a:solidFill>
                            <a:srgbClr val="00306E"/>
                          </a:solidFill>
                          <a:latin typeface="Cambria Math" panose="02040503050406030204" pitchFamily="18" charset="0"/>
                        </a:rPr>
                        <m:t>%</m:t>
                      </m:r>
                    </m:oMath>
                  </m:oMathPara>
                </a14:m>
                <a:endParaRPr lang="en-AU" sz="2800" b="1" dirty="0">
                  <a:solidFill>
                    <a:srgbClr val="00306E"/>
                  </a:solidFill>
                </a:endParaRPr>
              </a:p>
            </p:txBody>
          </p:sp>
        </mc:Choice>
        <mc:Fallback xmlns="">
          <p:sp>
            <p:nvSpPr>
              <p:cNvPr id="3" name="Text Placeholder 2">
                <a:extLst>
                  <a:ext uri="{FF2B5EF4-FFF2-40B4-BE49-F238E27FC236}">
                    <a16:creationId xmlns:a16="http://schemas.microsoft.com/office/drawing/2014/main" id="{48A40DF9-1C93-4BA9-B72E-E6EA31688100}"/>
                  </a:ext>
                </a:extLst>
              </p:cNvPr>
              <p:cNvSpPr>
                <a:spLocks noGrp="1" noRot="1" noChangeAspect="1" noMove="1" noResize="1" noEditPoints="1" noAdjustHandles="1" noChangeArrowheads="1" noChangeShapeType="1" noTextEdit="1"/>
              </p:cNvSpPr>
              <p:nvPr>
                <p:ph type="body" sz="quarter" idx="10"/>
              </p:nvPr>
            </p:nvSpPr>
            <p:spPr>
              <a:xfrm>
                <a:off x="2031984" y="9627625"/>
                <a:ext cx="10459065" cy="2897929"/>
              </a:xfrm>
              <a:blipFill>
                <a:blip r:embed="rId2"/>
                <a:stretch>
                  <a:fillRect l="-1166" t="-210"/>
                </a:stretch>
              </a:blipFill>
            </p:spPr>
            <p:txBody>
              <a:bodyPr/>
              <a:lstStyle/>
              <a:p>
                <a:r>
                  <a:rPr lang="en-AU">
                    <a:noFill/>
                  </a:rPr>
                  <a:t> </a:t>
                </a:r>
              </a:p>
            </p:txBody>
          </p:sp>
        </mc:Fallback>
      </mc:AlternateContent>
      <p:sp>
        <p:nvSpPr>
          <p:cNvPr id="4" name="Text Placeholder 3">
            <a:extLst>
              <a:ext uri="{FF2B5EF4-FFF2-40B4-BE49-F238E27FC236}">
                <a16:creationId xmlns:a16="http://schemas.microsoft.com/office/drawing/2014/main" id="{9481DAEB-33E3-42BF-8200-F5C84876261E}"/>
              </a:ext>
            </a:extLst>
          </p:cNvPr>
          <p:cNvSpPr>
            <a:spLocks noGrp="1"/>
          </p:cNvSpPr>
          <p:nvPr>
            <p:ph type="body" sz="quarter" idx="11"/>
          </p:nvPr>
        </p:nvSpPr>
        <p:spPr>
          <a:xfrm>
            <a:off x="2031984" y="3124181"/>
            <a:ext cx="19915200" cy="2448483"/>
          </a:xfrm>
        </p:spPr>
        <p:txBody>
          <a:bodyPr>
            <a:normAutofit/>
          </a:bodyPr>
          <a:lstStyle/>
          <a:p>
            <a:pPr marL="457200" lvl="1" indent="-457200">
              <a:lnSpc>
                <a:spcPct val="110000"/>
              </a:lnSpc>
              <a:buFont typeface="Arial" panose="020B0604020202020204" pitchFamily="34" charset="0"/>
              <a:buChar char="•"/>
            </a:pPr>
            <a:r>
              <a:rPr lang="en-US" dirty="0"/>
              <a:t>Portfolio </a:t>
            </a:r>
            <a:r>
              <a:rPr lang="en-US" dirty="0">
                <a:solidFill>
                  <a:srgbClr val="2B47E7"/>
                </a:solidFill>
              </a:rPr>
              <a:t>HPY</a:t>
            </a:r>
            <a:r>
              <a:rPr lang="en-US" dirty="0"/>
              <a:t>: </a:t>
            </a:r>
            <a:r>
              <a:rPr lang="en-US" dirty="0">
                <a:cs typeface="Times New Roman" pitchFamily="18" charset="0"/>
              </a:rPr>
              <a:t>The </a:t>
            </a:r>
            <a:r>
              <a:rPr lang="en-US" i="1" u="sng" dirty="0">
                <a:solidFill>
                  <a:srgbClr val="00306E"/>
                </a:solidFill>
                <a:cs typeface="Times New Roman" pitchFamily="18" charset="0"/>
              </a:rPr>
              <a:t>weighted average of the HPYs </a:t>
            </a:r>
            <a:r>
              <a:rPr lang="en-US" dirty="0">
                <a:cs typeface="Times New Roman" pitchFamily="18" charset="0"/>
              </a:rPr>
              <a:t>for the individual investments in the portfolio, or the overall </a:t>
            </a:r>
            <a:r>
              <a:rPr lang="en-US" i="1" u="sng" dirty="0">
                <a:solidFill>
                  <a:srgbClr val="00306E"/>
                </a:solidFill>
                <a:cs typeface="Times New Roman" pitchFamily="18" charset="0"/>
              </a:rPr>
              <a:t>change in the value of the original portfolio</a:t>
            </a:r>
            <a:r>
              <a:rPr lang="en-US" dirty="0"/>
              <a:t>.  </a:t>
            </a:r>
          </a:p>
          <a:p>
            <a:pPr marL="457200" lvl="1" indent="-457200">
              <a:lnSpc>
                <a:spcPct val="110000"/>
              </a:lnSpc>
              <a:buFont typeface="Arial" panose="020B0604020202020204" pitchFamily="34" charset="0"/>
              <a:buChar char="•"/>
            </a:pPr>
            <a:r>
              <a:rPr lang="en-US" dirty="0"/>
              <a:t>The weights used in the computation are the relative </a:t>
            </a:r>
            <a:r>
              <a:rPr lang="en-US" dirty="0">
                <a:solidFill>
                  <a:srgbClr val="2B47E7"/>
                </a:solidFill>
              </a:rPr>
              <a:t>beginning market values for each investment</a:t>
            </a:r>
            <a:r>
              <a:rPr lang="en-US" dirty="0"/>
              <a:t>, which is often referred to as </a:t>
            </a:r>
            <a:r>
              <a:rPr lang="en-US" dirty="0">
                <a:solidFill>
                  <a:srgbClr val="2B47E7"/>
                </a:solidFill>
              </a:rPr>
              <a:t>dollar-weighted</a:t>
            </a:r>
            <a:r>
              <a:rPr lang="en-US" dirty="0"/>
              <a:t> or </a:t>
            </a:r>
            <a:r>
              <a:rPr lang="en-US" dirty="0">
                <a:solidFill>
                  <a:srgbClr val="2B47E7"/>
                </a:solidFill>
              </a:rPr>
              <a:t>value-weighted</a:t>
            </a:r>
            <a:r>
              <a:rPr lang="en-US" dirty="0"/>
              <a:t> mean rate of return.</a:t>
            </a:r>
          </a:p>
          <a:p>
            <a:endParaRPr lang="en-AU" dirty="0"/>
          </a:p>
        </p:txBody>
      </p:sp>
      <p:graphicFrame>
        <p:nvGraphicFramePr>
          <p:cNvPr id="6" name="Table 5">
            <a:extLst>
              <a:ext uri="{FF2B5EF4-FFF2-40B4-BE49-F238E27FC236}">
                <a16:creationId xmlns:a16="http://schemas.microsoft.com/office/drawing/2014/main" id="{2E5BCDDE-EC55-48D2-9BD7-16DFF2C450D6}"/>
              </a:ext>
            </a:extLst>
          </p:cNvPr>
          <p:cNvGraphicFramePr>
            <a:graphicFrameLocks noGrp="1"/>
          </p:cNvGraphicFramePr>
          <p:nvPr>
            <p:extLst>
              <p:ext uri="{D42A27DB-BD31-4B8C-83A1-F6EECF244321}">
                <p14:modId xmlns:p14="http://schemas.microsoft.com/office/powerpoint/2010/main" val="1640843882"/>
              </p:ext>
            </p:extLst>
          </p:nvPr>
        </p:nvGraphicFramePr>
        <p:xfrm>
          <a:off x="2031984" y="5821484"/>
          <a:ext cx="19915200" cy="2935605"/>
        </p:xfrm>
        <a:graphic>
          <a:graphicData uri="http://schemas.openxmlformats.org/drawingml/2006/table">
            <a:tbl>
              <a:tblPr firstRow="1" bandRow="1">
                <a:tableStyleId>{5C22544A-7EE6-4342-B048-85BDC9FD1C3A}</a:tableStyleId>
              </a:tblPr>
              <a:tblGrid>
                <a:gridCol w="1850157">
                  <a:extLst>
                    <a:ext uri="{9D8B030D-6E8A-4147-A177-3AD203B41FA5}">
                      <a16:colId xmlns:a16="http://schemas.microsoft.com/office/drawing/2014/main" val="20001"/>
                    </a:ext>
                  </a:extLst>
                </a:gridCol>
                <a:gridCol w="1995951">
                  <a:extLst>
                    <a:ext uri="{9D8B030D-6E8A-4147-A177-3AD203B41FA5}">
                      <a16:colId xmlns:a16="http://schemas.microsoft.com/office/drawing/2014/main" val="20002"/>
                    </a:ext>
                  </a:extLst>
                </a:gridCol>
                <a:gridCol w="1995951">
                  <a:extLst>
                    <a:ext uri="{9D8B030D-6E8A-4147-A177-3AD203B41FA5}">
                      <a16:colId xmlns:a16="http://schemas.microsoft.com/office/drawing/2014/main" val="20003"/>
                    </a:ext>
                  </a:extLst>
                </a:gridCol>
                <a:gridCol w="1995951">
                  <a:extLst>
                    <a:ext uri="{9D8B030D-6E8A-4147-A177-3AD203B41FA5}">
                      <a16:colId xmlns:a16="http://schemas.microsoft.com/office/drawing/2014/main" val="20004"/>
                    </a:ext>
                  </a:extLst>
                </a:gridCol>
                <a:gridCol w="1995951">
                  <a:extLst>
                    <a:ext uri="{9D8B030D-6E8A-4147-A177-3AD203B41FA5}">
                      <a16:colId xmlns:a16="http://schemas.microsoft.com/office/drawing/2014/main" val="20005"/>
                    </a:ext>
                  </a:extLst>
                </a:gridCol>
                <a:gridCol w="1995951">
                  <a:extLst>
                    <a:ext uri="{9D8B030D-6E8A-4147-A177-3AD203B41FA5}">
                      <a16:colId xmlns:a16="http://schemas.microsoft.com/office/drawing/2014/main" val="20006"/>
                    </a:ext>
                  </a:extLst>
                </a:gridCol>
                <a:gridCol w="1995951">
                  <a:extLst>
                    <a:ext uri="{9D8B030D-6E8A-4147-A177-3AD203B41FA5}">
                      <a16:colId xmlns:a16="http://schemas.microsoft.com/office/drawing/2014/main" val="20007"/>
                    </a:ext>
                  </a:extLst>
                </a:gridCol>
                <a:gridCol w="2029779">
                  <a:extLst>
                    <a:ext uri="{9D8B030D-6E8A-4147-A177-3AD203B41FA5}">
                      <a16:colId xmlns:a16="http://schemas.microsoft.com/office/drawing/2014/main" val="20008"/>
                    </a:ext>
                  </a:extLst>
                </a:gridCol>
                <a:gridCol w="2029779">
                  <a:extLst>
                    <a:ext uri="{9D8B030D-6E8A-4147-A177-3AD203B41FA5}">
                      <a16:colId xmlns:a16="http://schemas.microsoft.com/office/drawing/2014/main" val="3918959590"/>
                    </a:ext>
                  </a:extLst>
                </a:gridCol>
                <a:gridCol w="2029779">
                  <a:extLst>
                    <a:ext uri="{9D8B030D-6E8A-4147-A177-3AD203B41FA5}">
                      <a16:colId xmlns:a16="http://schemas.microsoft.com/office/drawing/2014/main" val="2849394635"/>
                    </a:ext>
                  </a:extLst>
                </a:gridCol>
              </a:tblGrid>
              <a:tr h="0">
                <a:tc>
                  <a:txBody>
                    <a:bodyPr/>
                    <a:lstStyle/>
                    <a:p>
                      <a:pPr algn="ctr"/>
                      <a:r>
                        <a:rPr lang="en-NZ" sz="2400" b="1" dirty="0">
                          <a:solidFill>
                            <a:schemeClr val="tx1"/>
                          </a:solidFill>
                        </a:rPr>
                        <a:t>Investment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Number of Shares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Market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Market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Market 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Weighted 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4,000,000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4,200,000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500,000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15,000,000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16,500,000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marL="0" algn="ctr" defTabSz="1828800" rtl="0" eaLnBrk="1" fontAlgn="b" latinLnBrk="0" hangingPunct="1"/>
                      <a:r>
                        <a:rPr lang="en-US" sz="2400" b="1" kern="1200" dirty="0">
                          <a:solidFill>
                            <a:schemeClr val="tx1"/>
                          </a:solidFill>
                          <a:latin typeface="+mn-lt"/>
                          <a:ea typeface="+mn-ea"/>
                          <a:cs typeface="+mn-cs"/>
                        </a:rPr>
                        <a:t>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dirty="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r>
                        <a:rPr lang="en-US" sz="2400" b="1" kern="1200" dirty="0">
                          <a:solidFill>
                            <a:schemeClr val="tx1"/>
                          </a:solidFill>
                          <a:latin typeface="+mn-lt"/>
                          <a:ea typeface="+mn-ea"/>
                          <a:cs typeface="+mn-cs"/>
                        </a:rPr>
                        <a:t>$20,000,000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dirty="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r>
                        <a:rPr lang="en-US" sz="2400" b="1" kern="1200" dirty="0">
                          <a:solidFill>
                            <a:schemeClr val="tx1"/>
                          </a:solidFill>
                          <a:latin typeface="+mn-lt"/>
                          <a:ea typeface="+mn-ea"/>
                          <a:cs typeface="+mn-cs"/>
                        </a:rPr>
                        <a:t>$21,900,000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dirty="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dirty="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endParaRPr lang="en-US" sz="2400" b="1" kern="1200" dirty="0">
                        <a:solidFill>
                          <a:schemeClr val="tx1"/>
                        </a:solidFill>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828800" rtl="0" eaLnBrk="1" fontAlgn="b" latinLnBrk="0" hangingPunct="1"/>
                      <a:r>
                        <a:rPr lang="en-US" sz="2400" b="1" kern="1200" dirty="0">
                          <a:solidFill>
                            <a:schemeClr val="tx1"/>
                          </a:solidFill>
                          <a:latin typeface="+mn-lt"/>
                          <a:ea typeface="+mn-ea"/>
                          <a:cs typeface="+mn-cs"/>
                        </a:rPr>
                        <a:t>0.095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Text Placeholder 2">
            <a:extLst>
              <a:ext uri="{FF2B5EF4-FFF2-40B4-BE49-F238E27FC236}">
                <a16:creationId xmlns:a16="http://schemas.microsoft.com/office/drawing/2014/main" id="{A9537D0D-87A2-4ED5-8FE6-5CFAB7F2D2CA}"/>
              </a:ext>
            </a:extLst>
          </p:cNvPr>
          <p:cNvSpPr txBox="1">
            <a:spLocks/>
          </p:cNvSpPr>
          <p:nvPr/>
        </p:nvSpPr>
        <p:spPr>
          <a:xfrm>
            <a:off x="1907923" y="8654663"/>
            <a:ext cx="19915200" cy="629470"/>
          </a:xfrm>
          <a:prstGeom prst="rect">
            <a:avLst/>
          </a:prstGeom>
        </p:spPr>
        <p:txBody>
          <a:bodyPr vert="horz" lIns="91440" tIns="45720" rIns="91440" bIns="45720" numCol="1" rtlCol="0">
            <a:norm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AU" sz="1800" i="1" dirty="0"/>
              <a:t>*Weights are based on beginning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4FDE05-E699-414D-B9D0-5B70798349D3}"/>
                  </a:ext>
                </a:extLst>
              </p:cNvPr>
              <p:cNvSpPr txBox="1"/>
              <p:nvPr/>
            </p:nvSpPr>
            <p:spPr>
              <a:xfrm>
                <a:off x="12728739" y="10365817"/>
                <a:ext cx="10086287" cy="8946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𝐻𝑃𝑅</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𝐸𝑛𝑑𝑖𝑛𝑔</m:t>
                          </m:r>
                          <m:r>
                            <a:rPr lang="en-AU" sz="2800" b="0" i="1" smtClean="0">
                              <a:latin typeface="Cambria Math" panose="02040503050406030204" pitchFamily="18" charset="0"/>
                            </a:rPr>
                            <m:t> </m:t>
                          </m:r>
                          <m:r>
                            <a:rPr lang="en-AU" sz="2800" b="0" i="1" smtClean="0">
                              <a:latin typeface="Cambria Math" panose="02040503050406030204" pitchFamily="18" charset="0"/>
                            </a:rPr>
                            <m:t>𝑉𝑎𝑙𝑢𝑒</m:t>
                          </m:r>
                          <m:r>
                            <a:rPr lang="en-AU" sz="2800" b="0" i="1" smtClean="0">
                              <a:latin typeface="Cambria Math" panose="02040503050406030204" pitchFamily="18" charset="0"/>
                            </a:rPr>
                            <m:t> </m:t>
                          </m:r>
                          <m:r>
                            <a:rPr lang="en-AU" sz="2800" b="0" i="1" smtClean="0">
                              <a:latin typeface="Cambria Math" panose="02040503050406030204" pitchFamily="18" charset="0"/>
                            </a:rPr>
                            <m:t>𝑜𝑓</m:t>
                          </m:r>
                          <m:r>
                            <a:rPr lang="en-AU" sz="2800" b="0" i="1" smtClean="0">
                              <a:latin typeface="Cambria Math" panose="02040503050406030204" pitchFamily="18" charset="0"/>
                            </a:rPr>
                            <m:t> </m:t>
                          </m:r>
                          <m:r>
                            <a:rPr lang="en-AU" sz="2800" b="0" i="1" smtClean="0">
                              <a:latin typeface="Cambria Math" panose="02040503050406030204" pitchFamily="18" charset="0"/>
                            </a:rPr>
                            <m:t>𝐼𝑛𝑣𝑒𝑠𝑡𝑚𝑒𝑛𝑡</m:t>
                          </m:r>
                        </m:num>
                        <m:den>
                          <m:r>
                            <a:rPr lang="en-AU" sz="2800" b="0" i="1" smtClean="0">
                              <a:latin typeface="Cambria Math" panose="02040503050406030204" pitchFamily="18" charset="0"/>
                            </a:rPr>
                            <m:t>𝐵𝑒𝑔𝑖𝑛𝑛𝑖𝑛𝑔</m:t>
                          </m:r>
                          <m:r>
                            <a:rPr lang="en-AU" sz="2800" b="0" i="1" smtClean="0">
                              <a:latin typeface="Cambria Math" panose="02040503050406030204" pitchFamily="18" charset="0"/>
                            </a:rPr>
                            <m:t> </m:t>
                          </m:r>
                          <m:r>
                            <a:rPr lang="en-AU" sz="2800" b="0" i="1" smtClean="0">
                              <a:latin typeface="Cambria Math" panose="02040503050406030204" pitchFamily="18" charset="0"/>
                            </a:rPr>
                            <m:t>𝑉𝑎𝑙𝑢𝑒</m:t>
                          </m:r>
                          <m:r>
                            <a:rPr lang="en-AU" sz="2800" b="0" i="1" smtClean="0">
                              <a:latin typeface="Cambria Math" panose="02040503050406030204" pitchFamily="18" charset="0"/>
                            </a:rPr>
                            <m:t> </m:t>
                          </m:r>
                          <m:r>
                            <a:rPr lang="en-AU" sz="2800" b="0" i="1" smtClean="0">
                              <a:latin typeface="Cambria Math" panose="02040503050406030204" pitchFamily="18" charset="0"/>
                            </a:rPr>
                            <m:t>𝑜𝑓</m:t>
                          </m:r>
                          <m:r>
                            <a:rPr lang="en-AU" sz="2800" b="0" i="1" smtClean="0">
                              <a:latin typeface="Cambria Math" panose="02040503050406030204" pitchFamily="18" charset="0"/>
                            </a:rPr>
                            <m:t> </m:t>
                          </m:r>
                          <m:r>
                            <a:rPr lang="en-AU" sz="2800" b="0" i="1" smtClean="0">
                              <a:latin typeface="Cambria Math" panose="02040503050406030204" pitchFamily="18" charset="0"/>
                            </a:rPr>
                            <m:t>𝐼𝑛𝑣𝑒𝑠𝑡𝑚𝑒𝑛𝑡</m:t>
                          </m:r>
                        </m:den>
                      </m:f>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21,900,000</m:t>
                          </m:r>
                        </m:num>
                        <m:den>
                          <m:r>
                            <a:rPr lang="en-AU" sz="2800" b="0" i="1" smtClean="0">
                              <a:latin typeface="Cambria Math" panose="02040503050406030204" pitchFamily="18" charset="0"/>
                            </a:rPr>
                            <m:t>20,000,000</m:t>
                          </m:r>
                        </m:den>
                      </m:f>
                      <m:r>
                        <a:rPr lang="en-AU" sz="2800" b="0" i="1" smtClean="0">
                          <a:latin typeface="Cambria Math" panose="02040503050406030204" pitchFamily="18" charset="0"/>
                        </a:rPr>
                        <m:t>=</m:t>
                      </m:r>
                      <m:r>
                        <a:rPr lang="en-AU" sz="2800" b="1" i="1" smtClean="0">
                          <a:solidFill>
                            <a:srgbClr val="00306E"/>
                          </a:solidFill>
                          <a:latin typeface="Cambria Math" panose="02040503050406030204" pitchFamily="18" charset="0"/>
                        </a:rPr>
                        <m:t>𝟏</m:t>
                      </m:r>
                      <m:r>
                        <a:rPr lang="en-AU" sz="2800" b="1" i="1" smtClean="0">
                          <a:solidFill>
                            <a:srgbClr val="00306E"/>
                          </a:solidFill>
                          <a:latin typeface="Cambria Math" panose="02040503050406030204" pitchFamily="18" charset="0"/>
                        </a:rPr>
                        <m:t>.</m:t>
                      </m:r>
                      <m:r>
                        <a:rPr lang="en-AU" sz="2800" b="1" i="1" smtClean="0">
                          <a:solidFill>
                            <a:srgbClr val="00306E"/>
                          </a:solidFill>
                          <a:latin typeface="Cambria Math" panose="02040503050406030204" pitchFamily="18" charset="0"/>
                        </a:rPr>
                        <m:t>𝟎𝟗𝟓</m:t>
                      </m:r>
                    </m:oMath>
                  </m:oMathPara>
                </a14:m>
                <a:endParaRPr lang="en-AU" sz="2800" b="1" dirty="0"/>
              </a:p>
            </p:txBody>
          </p:sp>
        </mc:Choice>
        <mc:Fallback xmlns="">
          <p:sp>
            <p:nvSpPr>
              <p:cNvPr id="8" name="TextBox 7">
                <a:extLst>
                  <a:ext uri="{FF2B5EF4-FFF2-40B4-BE49-F238E27FC236}">
                    <a16:creationId xmlns:a16="http://schemas.microsoft.com/office/drawing/2014/main" id="{A74FDE05-E699-414D-B9D0-5B70798349D3}"/>
                  </a:ext>
                </a:extLst>
              </p:cNvPr>
              <p:cNvSpPr txBox="1">
                <a:spLocks noRot="1" noChangeAspect="1" noMove="1" noResize="1" noEditPoints="1" noAdjustHandles="1" noChangeArrowheads="1" noChangeShapeType="1" noTextEdit="1"/>
              </p:cNvSpPr>
              <p:nvPr/>
            </p:nvSpPr>
            <p:spPr>
              <a:xfrm>
                <a:off x="12728739" y="10365817"/>
                <a:ext cx="10086287" cy="894669"/>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8F52F5-0F43-4362-9E45-0B9E3F6ABD25}"/>
                  </a:ext>
                </a:extLst>
              </p:cNvPr>
              <p:cNvSpPr txBox="1"/>
              <p:nvPr/>
            </p:nvSpPr>
            <p:spPr>
              <a:xfrm>
                <a:off x="12728739" y="11485086"/>
                <a:ext cx="74304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𝐻𝑃𝑌</m:t>
                      </m:r>
                      <m:r>
                        <a:rPr lang="en-AU" sz="2800" b="0" i="1" smtClean="0">
                          <a:latin typeface="Cambria Math" panose="02040503050406030204" pitchFamily="18" charset="0"/>
                        </a:rPr>
                        <m:t>=</m:t>
                      </m:r>
                      <m:r>
                        <a:rPr lang="en-AU" sz="2800" b="0" i="1" smtClean="0">
                          <a:latin typeface="Cambria Math" panose="02040503050406030204" pitchFamily="18" charset="0"/>
                        </a:rPr>
                        <m:t>𝐻𝑃𝑅</m:t>
                      </m:r>
                      <m:r>
                        <a:rPr lang="en-AU" sz="2800" b="0" i="1" smtClean="0">
                          <a:latin typeface="Cambria Math" panose="02040503050406030204" pitchFamily="18" charset="0"/>
                        </a:rPr>
                        <m:t> −1=1.095 −1=0.095=</m:t>
                      </m:r>
                      <m:r>
                        <a:rPr lang="en-AU" sz="2800" b="1" i="1" smtClean="0">
                          <a:solidFill>
                            <a:srgbClr val="00306E"/>
                          </a:solidFill>
                          <a:latin typeface="Cambria Math" panose="02040503050406030204" pitchFamily="18" charset="0"/>
                        </a:rPr>
                        <m:t>𝟗</m:t>
                      </m:r>
                      <m:r>
                        <a:rPr lang="en-AU" sz="2800" b="1" i="1" smtClean="0">
                          <a:solidFill>
                            <a:srgbClr val="00306E"/>
                          </a:solidFill>
                          <a:latin typeface="Cambria Math" panose="02040503050406030204" pitchFamily="18" charset="0"/>
                        </a:rPr>
                        <m:t>.</m:t>
                      </m:r>
                      <m:r>
                        <a:rPr lang="en-AU" sz="2800" b="1" i="1" smtClean="0">
                          <a:solidFill>
                            <a:srgbClr val="00306E"/>
                          </a:solidFill>
                          <a:latin typeface="Cambria Math" panose="02040503050406030204" pitchFamily="18" charset="0"/>
                        </a:rPr>
                        <m:t>𝟓</m:t>
                      </m:r>
                      <m:r>
                        <a:rPr lang="en-AU" sz="2800" b="1" i="1" smtClean="0">
                          <a:solidFill>
                            <a:srgbClr val="00306E"/>
                          </a:solidFill>
                          <a:latin typeface="Cambria Math" panose="02040503050406030204" pitchFamily="18" charset="0"/>
                        </a:rPr>
                        <m:t>%</m:t>
                      </m:r>
                    </m:oMath>
                  </m:oMathPara>
                </a14:m>
                <a:endParaRPr lang="en-AU" sz="2800" b="1" dirty="0"/>
              </a:p>
            </p:txBody>
          </p:sp>
        </mc:Choice>
        <mc:Fallback xmlns="">
          <p:sp>
            <p:nvSpPr>
              <p:cNvPr id="9" name="TextBox 8">
                <a:extLst>
                  <a:ext uri="{FF2B5EF4-FFF2-40B4-BE49-F238E27FC236}">
                    <a16:creationId xmlns:a16="http://schemas.microsoft.com/office/drawing/2014/main" id="{B58F52F5-0F43-4362-9E45-0B9E3F6ABD25}"/>
                  </a:ext>
                </a:extLst>
              </p:cNvPr>
              <p:cNvSpPr txBox="1">
                <a:spLocks noRot="1" noChangeAspect="1" noMove="1" noResize="1" noEditPoints="1" noAdjustHandles="1" noChangeArrowheads="1" noChangeShapeType="1" noTextEdit="1"/>
              </p:cNvSpPr>
              <p:nvPr/>
            </p:nvSpPr>
            <p:spPr>
              <a:xfrm>
                <a:off x="12728739" y="11485086"/>
                <a:ext cx="7430432" cy="430887"/>
              </a:xfrm>
              <a:prstGeom prst="rect">
                <a:avLst/>
              </a:prstGeom>
              <a:blipFill>
                <a:blip r:embed="rId4"/>
                <a:stretch>
                  <a:fillRect/>
                </a:stretch>
              </a:blipFill>
            </p:spPr>
            <p:txBody>
              <a:bodyPr/>
              <a:lstStyle/>
              <a:p>
                <a:r>
                  <a:rPr lang="en-AU">
                    <a:noFill/>
                  </a:rPr>
                  <a:t> </a:t>
                </a:r>
              </a:p>
            </p:txBody>
          </p:sp>
        </mc:Fallback>
      </mc:AlternateContent>
      <p:sp>
        <p:nvSpPr>
          <p:cNvPr id="5" name="Rectangle 4">
            <a:extLst>
              <a:ext uri="{FF2B5EF4-FFF2-40B4-BE49-F238E27FC236}">
                <a16:creationId xmlns:a16="http://schemas.microsoft.com/office/drawing/2014/main" id="{90165793-28DE-49DF-A945-35B86DEF598B}"/>
              </a:ext>
            </a:extLst>
          </p:cNvPr>
          <p:cNvSpPr/>
          <p:nvPr/>
        </p:nvSpPr>
        <p:spPr>
          <a:xfrm>
            <a:off x="12728739" y="9598631"/>
            <a:ext cx="1763624" cy="523220"/>
          </a:xfrm>
          <a:prstGeom prst="rect">
            <a:avLst/>
          </a:prstGeom>
        </p:spPr>
        <p:txBody>
          <a:bodyPr wrap="none">
            <a:spAutoFit/>
          </a:bodyPr>
          <a:lstStyle/>
          <a:p>
            <a:r>
              <a:rPr lang="en-AU" sz="2800" b="1" dirty="0">
                <a:solidFill>
                  <a:srgbClr val="00306E"/>
                </a:solidFill>
              </a:rPr>
              <a:t>Method 2</a:t>
            </a:r>
          </a:p>
        </p:txBody>
      </p:sp>
      <p:sp>
        <p:nvSpPr>
          <p:cNvPr id="10" name="Rectangle 9"/>
          <p:cNvSpPr/>
          <p:nvPr/>
        </p:nvSpPr>
        <p:spPr>
          <a:xfrm>
            <a:off x="13830785" y="5572664"/>
            <a:ext cx="3985268" cy="33943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p:cNvSpPr/>
          <p:nvPr/>
        </p:nvSpPr>
        <p:spPr>
          <a:xfrm>
            <a:off x="17848756" y="5572663"/>
            <a:ext cx="2032070" cy="33943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p:cNvSpPr/>
          <p:nvPr/>
        </p:nvSpPr>
        <p:spPr>
          <a:xfrm>
            <a:off x="1794293" y="9284132"/>
            <a:ext cx="10417371" cy="33943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p:cNvSpPr/>
          <p:nvPr/>
        </p:nvSpPr>
        <p:spPr>
          <a:xfrm>
            <a:off x="19880826" y="5572664"/>
            <a:ext cx="2190419" cy="33943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p:cNvSpPr/>
          <p:nvPr/>
        </p:nvSpPr>
        <p:spPr>
          <a:xfrm>
            <a:off x="12491049" y="9284133"/>
            <a:ext cx="10417371" cy="33943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1289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22" presetClass="exit" presetSubtype="1" fill="hold" grpId="0" nodeType="withEffect">
                                  <p:stCondLst>
                                    <p:cond delay="0"/>
                                  </p:stCondLst>
                                  <p:childTnLst>
                                    <p:animEffect transition="out" filter="wipe(up)">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1" fill="hold" grpId="0" nodeType="clickEffect">
                                  <p:stCondLst>
                                    <p:cond delay="0"/>
                                  </p:stCondLst>
                                  <p:childTnLst>
                                    <p:animEffect transition="out" filter="wipe(up)">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2337200" cy="962182"/>
          </a:xfrm>
        </p:spPr>
        <p:txBody>
          <a:bodyPr/>
          <a:lstStyle/>
          <a:p>
            <a:r>
              <a:rPr lang="en-NZ" dirty="0"/>
              <a:t>Expected Rates of Return</a:t>
            </a:r>
          </a:p>
        </p:txBody>
      </p:sp>
      <p:sp>
        <p:nvSpPr>
          <p:cNvPr id="3" name="Text Placeholder 2"/>
          <p:cNvSpPr>
            <a:spLocks noGrp="1"/>
          </p:cNvSpPr>
          <p:nvPr>
            <p:ph type="body" sz="quarter" idx="10"/>
          </p:nvPr>
        </p:nvSpPr>
        <p:spPr>
          <a:xfrm>
            <a:off x="2031985" y="3022852"/>
            <a:ext cx="11164470" cy="5097212"/>
          </a:xfrm>
        </p:spPr>
        <p:txBody>
          <a:bodyPr>
            <a:normAutofit/>
          </a:bodyPr>
          <a:lstStyle/>
          <a:p>
            <a:pPr marL="514350" indent="-514350">
              <a:lnSpc>
                <a:spcPct val="100000"/>
              </a:lnSpc>
              <a:buFont typeface="+mj-lt"/>
              <a:buAutoNum type="arabicPeriod"/>
            </a:pPr>
            <a:r>
              <a:rPr lang="en-US" b="1" dirty="0">
                <a:solidFill>
                  <a:srgbClr val="2B47E7"/>
                </a:solidFill>
              </a:rPr>
              <a:t>Realized</a:t>
            </a:r>
            <a:r>
              <a:rPr lang="en-US" dirty="0">
                <a:solidFill>
                  <a:srgbClr val="2B47E7"/>
                </a:solidFill>
              </a:rPr>
              <a:t> historical rates of return</a:t>
            </a:r>
            <a:r>
              <a:rPr lang="en-US" dirty="0">
                <a:solidFill>
                  <a:srgbClr val="FF0000"/>
                </a:solidFill>
              </a:rPr>
              <a:t> </a:t>
            </a:r>
            <a:r>
              <a:rPr lang="en-US" dirty="0"/>
              <a:t>vs.</a:t>
            </a:r>
            <a:r>
              <a:rPr lang="en-US" dirty="0">
                <a:solidFill>
                  <a:schemeClr val="accent3">
                    <a:lumMod val="60000"/>
                    <a:lumOff val="40000"/>
                  </a:schemeClr>
                </a:solidFill>
              </a:rPr>
              <a:t> </a:t>
            </a:r>
            <a:r>
              <a:rPr lang="en-US" b="1" dirty="0">
                <a:solidFill>
                  <a:schemeClr val="accent3">
                    <a:lumMod val="60000"/>
                    <a:lumOff val="40000"/>
                  </a:schemeClr>
                </a:solidFill>
              </a:rPr>
              <a:t>expected</a:t>
            </a:r>
            <a:r>
              <a:rPr lang="en-US" dirty="0">
                <a:solidFill>
                  <a:schemeClr val="accent3">
                    <a:lumMod val="60000"/>
                    <a:lumOff val="40000"/>
                  </a:schemeClr>
                </a:solidFill>
              </a:rPr>
              <a:t> return on a future risky investment.</a:t>
            </a:r>
          </a:p>
          <a:p>
            <a:pPr marL="514350" indent="-514350">
              <a:lnSpc>
                <a:spcPct val="100000"/>
              </a:lnSpc>
              <a:buFont typeface="+mj-lt"/>
              <a:buAutoNum type="arabicPeriod"/>
            </a:pPr>
            <a:r>
              <a:rPr lang="en-US" dirty="0"/>
              <a:t>Risk refers to the </a:t>
            </a:r>
            <a:r>
              <a:rPr lang="en-US" dirty="0">
                <a:solidFill>
                  <a:srgbClr val="2B47E7"/>
                </a:solidFill>
              </a:rPr>
              <a:t>uncertainty</a:t>
            </a:r>
            <a:r>
              <a:rPr lang="en-US" dirty="0"/>
              <a:t> of the future outcomes of an investment</a:t>
            </a:r>
          </a:p>
          <a:p>
            <a:pPr marL="1428750" lvl="1" indent="-514350">
              <a:lnSpc>
                <a:spcPct val="100000"/>
              </a:lnSpc>
              <a:buFont typeface="+mj-lt"/>
              <a:buAutoNum type="alphaLcParenR"/>
            </a:pPr>
            <a:r>
              <a:rPr lang="en-US" dirty="0"/>
              <a:t>There are many possible returns/outcomes from an investment due to the uncertainty</a:t>
            </a:r>
          </a:p>
          <a:p>
            <a:pPr marL="1428750" lvl="1" indent="-514350">
              <a:lnSpc>
                <a:spcPct val="100000"/>
              </a:lnSpc>
              <a:buFont typeface="+mj-lt"/>
              <a:buAutoNum type="alphaLcParenR"/>
            </a:pPr>
            <a:r>
              <a:rPr lang="en-US" dirty="0"/>
              <a:t>Probability is the likelihood of an outcome</a:t>
            </a:r>
          </a:p>
          <a:p>
            <a:pPr marL="1428750" lvl="1" indent="-514350">
              <a:lnSpc>
                <a:spcPct val="100000"/>
              </a:lnSpc>
              <a:buFont typeface="+mj-lt"/>
              <a:buAutoNum type="alphaLcParenR"/>
            </a:pPr>
            <a:r>
              <a:rPr lang="en-US" dirty="0"/>
              <a:t>The sum of the probabilities = 1.00</a:t>
            </a:r>
          </a:p>
          <a:p>
            <a:pPr>
              <a:lnSpc>
                <a:spcPct val="100000"/>
              </a:lnSpc>
            </a:pPr>
            <a:endParaRPr lang="en-NZ" dirty="0"/>
          </a:p>
        </p:txBody>
      </p:sp>
      <p:graphicFrame>
        <p:nvGraphicFramePr>
          <p:cNvPr id="5" name="Table 4">
            <a:extLst>
              <a:ext uri="{FF2B5EF4-FFF2-40B4-BE49-F238E27FC236}">
                <a16:creationId xmlns:a16="http://schemas.microsoft.com/office/drawing/2014/main" id="{16A6BE30-4E85-49F1-B990-022C58AF4347}"/>
              </a:ext>
            </a:extLst>
          </p:cNvPr>
          <p:cNvGraphicFramePr>
            <a:graphicFrameLocks noGrp="1"/>
          </p:cNvGraphicFramePr>
          <p:nvPr>
            <p:extLst>
              <p:ext uri="{D42A27DB-BD31-4B8C-83A1-F6EECF244321}">
                <p14:modId xmlns:p14="http://schemas.microsoft.com/office/powerpoint/2010/main" val="4148447862"/>
              </p:ext>
            </p:extLst>
          </p:nvPr>
        </p:nvGraphicFramePr>
        <p:xfrm>
          <a:off x="14020516" y="2030400"/>
          <a:ext cx="3399260" cy="6323891"/>
        </p:xfrm>
        <a:graphic>
          <a:graphicData uri="http://schemas.openxmlformats.org/drawingml/2006/table">
            <a:tbl>
              <a:tblPr firstRow="1" bandRow="1">
                <a:tableStyleId>{5C22544A-7EE6-4342-B048-85BDC9FD1C3A}</a:tableStyleId>
              </a:tblPr>
              <a:tblGrid>
                <a:gridCol w="1635202">
                  <a:extLst>
                    <a:ext uri="{9D8B030D-6E8A-4147-A177-3AD203B41FA5}">
                      <a16:colId xmlns:a16="http://schemas.microsoft.com/office/drawing/2014/main" val="20001"/>
                    </a:ext>
                  </a:extLst>
                </a:gridCol>
                <a:gridCol w="1764058">
                  <a:extLst>
                    <a:ext uri="{9D8B030D-6E8A-4147-A177-3AD203B41FA5}">
                      <a16:colId xmlns:a16="http://schemas.microsoft.com/office/drawing/2014/main" val="20002"/>
                    </a:ext>
                  </a:extLst>
                </a:gridCol>
              </a:tblGrid>
              <a:tr h="1751891">
                <a:tc>
                  <a:txBody>
                    <a:bodyPr/>
                    <a:lstStyle/>
                    <a:p>
                      <a:pPr algn="ctr"/>
                      <a:r>
                        <a:rPr lang="en-NZ" sz="2400" b="1" dirty="0">
                          <a:solidFill>
                            <a:schemeClr val="tx1"/>
                          </a:solidFill>
                        </a:rPr>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Realized Historical</a:t>
                      </a:r>
                      <a:r>
                        <a:rPr lang="en-NZ" sz="2400" b="1" baseline="0" dirty="0">
                          <a:solidFill>
                            <a:schemeClr val="tx1"/>
                          </a:solidFill>
                        </a:rPr>
                        <a:t> Rates of </a:t>
                      </a:r>
                      <a:r>
                        <a:rPr lang="en-NZ" sz="2400" b="1" dirty="0">
                          <a:solidFill>
                            <a:schemeClr val="tx1"/>
                          </a:solidFill>
                        </a:rPr>
                        <a:t>Return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ctr"/>
                      <a:r>
                        <a:rPr lang="en-NZ" sz="24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r>
                        <a:rPr lang="en-NZ" sz="24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7"/>
                  </a:ext>
                </a:extLst>
              </a:tr>
              <a:tr h="0">
                <a:tc>
                  <a:txBody>
                    <a:bodyPr/>
                    <a:lstStyle/>
                    <a:p>
                      <a:pPr algn="ctr"/>
                      <a:r>
                        <a:rPr lang="en-NZ" sz="24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8"/>
                  </a:ext>
                </a:extLst>
              </a:tr>
              <a:tr h="0">
                <a:tc>
                  <a:txBody>
                    <a:bodyPr/>
                    <a:lstStyle/>
                    <a:p>
                      <a:pPr algn="ctr"/>
                      <a:r>
                        <a:rPr lang="en-NZ" sz="24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9"/>
                  </a:ext>
                </a:extLst>
              </a:tr>
              <a:tr h="0">
                <a:tc>
                  <a:txBody>
                    <a:bodyPr/>
                    <a:lstStyle/>
                    <a:p>
                      <a:pPr algn="ctr"/>
                      <a:r>
                        <a:rPr lang="en-NZ" sz="24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10"/>
                  </a:ext>
                </a:extLst>
              </a:tr>
              <a:tr h="0">
                <a:tc>
                  <a:txBody>
                    <a:bodyPr/>
                    <a:lstStyle/>
                    <a:p>
                      <a:pPr algn="ctr"/>
                      <a:r>
                        <a:rPr lang="en-NZ" sz="24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11"/>
                  </a:ext>
                </a:extLst>
              </a:tr>
              <a:tr h="0">
                <a:tc>
                  <a:txBody>
                    <a:bodyPr/>
                    <a:lstStyle/>
                    <a:p>
                      <a:pPr algn="ctr"/>
                      <a:r>
                        <a:rPr lang="en-NZ" sz="24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86499030"/>
              </p:ext>
            </p:extLst>
          </p:nvPr>
        </p:nvGraphicFramePr>
        <p:xfrm>
          <a:off x="17768444" y="2030400"/>
          <a:ext cx="4950706" cy="3871636"/>
        </p:xfrm>
        <a:graphic>
          <a:graphicData uri="http://schemas.openxmlformats.org/drawingml/2006/table">
            <a:tbl>
              <a:tblPr firstRow="1" bandRow="1">
                <a:tableStyleId>{5C22544A-7EE6-4342-B048-85BDC9FD1C3A}</a:tableStyleId>
              </a:tblPr>
              <a:tblGrid>
                <a:gridCol w="1687961">
                  <a:extLst>
                    <a:ext uri="{9D8B030D-6E8A-4147-A177-3AD203B41FA5}">
                      <a16:colId xmlns:a16="http://schemas.microsoft.com/office/drawing/2014/main" val="20001"/>
                    </a:ext>
                  </a:extLst>
                </a:gridCol>
                <a:gridCol w="3262745">
                  <a:extLst>
                    <a:ext uri="{9D8B030D-6E8A-4147-A177-3AD203B41FA5}">
                      <a16:colId xmlns:a16="http://schemas.microsoft.com/office/drawing/2014/main" val="20002"/>
                    </a:ext>
                  </a:extLst>
                </a:gridCol>
              </a:tblGrid>
              <a:tr h="1585636">
                <a:tc>
                  <a:txBody>
                    <a:bodyPr/>
                    <a:lstStyle/>
                    <a:p>
                      <a:pPr algn="ctr"/>
                      <a:r>
                        <a:rPr lang="en-NZ" sz="2400" b="1" dirty="0">
                          <a:solidFill>
                            <a:schemeClr val="tx1"/>
                          </a:solidFill>
                        </a:rPr>
                        <a:t>Possible Rates of Return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Probability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2/10 = 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4/10 = 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3/10 = 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ctr"/>
                      <a:r>
                        <a:rPr lang="en-NZ" sz="2400" dirty="0">
                          <a:solidFill>
                            <a:schemeClr val="tx1"/>
                          </a:solidFill>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1/10 = 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r"/>
                      <a:r>
                        <a:rPr lang="en-NZ" sz="2400" b="1" dirty="0">
                          <a:solidFill>
                            <a:schemeClr val="tx1"/>
                          </a:solidFill>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b="1"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2031984" y="8210936"/>
                <a:ext cx="1253958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panose="02040503050406030204" pitchFamily="18" charset="0"/>
                        </a:rPr>
                        <m:t>𝐸𝑥𝑝𝑒𝑐𝑡𝑒𝑑</m:t>
                      </m:r>
                      <m:r>
                        <a:rPr lang="en-NZ" sz="3200" b="0" i="1" smtClean="0">
                          <a:latin typeface="Cambria Math" panose="02040503050406030204" pitchFamily="18" charset="0"/>
                        </a:rPr>
                        <m:t> </m:t>
                      </m:r>
                      <m:r>
                        <a:rPr lang="en-NZ" sz="3200" b="0" i="1" smtClean="0">
                          <a:latin typeface="Cambria Math" panose="02040503050406030204" pitchFamily="18" charset="0"/>
                        </a:rPr>
                        <m:t>𝑅𝑒𝑡𝑢𝑟𝑛</m:t>
                      </m:r>
                      <m:r>
                        <a:rPr lang="en-NZ" sz="3200" b="0" i="1" smtClean="0">
                          <a:latin typeface="Cambria Math" panose="02040503050406030204" pitchFamily="18" charset="0"/>
                        </a:rPr>
                        <m:t>= </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d>
                            <m:dPr>
                              <m:ctrlPr>
                                <a:rPr lang="en-NZ" sz="3200" b="0" i="1" smtClean="0">
                                  <a:latin typeface="Cambria Math" panose="02040503050406030204" pitchFamily="18" charset="0"/>
                                </a:rPr>
                              </m:ctrlPr>
                            </m:dPr>
                            <m:e>
                              <m:r>
                                <a:rPr lang="en-NZ" sz="3200" b="0" i="1" smtClean="0">
                                  <a:latin typeface="Cambria Math" panose="02040503050406030204" pitchFamily="18" charset="0"/>
                                </a:rPr>
                                <m:t>𝑃𝑟𝑜𝑏𝑎𝑏𝑖𝑙𝑖𝑡𝑦</m:t>
                              </m:r>
                              <m:r>
                                <a:rPr lang="en-NZ" sz="3200" b="0" i="1" smtClean="0">
                                  <a:latin typeface="Cambria Math" panose="02040503050406030204" pitchFamily="18" charset="0"/>
                                </a:rPr>
                                <m:t> </m:t>
                              </m:r>
                              <m:r>
                                <a:rPr lang="en-NZ" sz="3200" b="0" i="1" smtClean="0">
                                  <a:latin typeface="Cambria Math" panose="02040503050406030204" pitchFamily="18" charset="0"/>
                                </a:rPr>
                                <m:t>𝑜𝑓</m:t>
                              </m:r>
                              <m:r>
                                <a:rPr lang="en-NZ" sz="3200" b="0" i="1" smtClean="0">
                                  <a:latin typeface="Cambria Math" panose="02040503050406030204" pitchFamily="18" charset="0"/>
                                </a:rPr>
                                <m:t> </m:t>
                              </m:r>
                              <m:r>
                                <a:rPr lang="en-NZ" sz="3200" b="0" i="1" smtClean="0">
                                  <a:latin typeface="Cambria Math" panose="02040503050406030204" pitchFamily="18" charset="0"/>
                                </a:rPr>
                                <m:t>𝑅𝑒𝑡𝑢𝑟𝑛</m:t>
                              </m:r>
                            </m:e>
                          </m:d>
                          <m:r>
                            <a:rPr lang="en-NZ" sz="3200" b="0" i="1" smtClean="0">
                              <a:latin typeface="Cambria Math" panose="02040503050406030204" pitchFamily="18" charset="0"/>
                              <a:ea typeface="Cambria Math" panose="02040503050406030204" pitchFamily="18" charset="0"/>
                            </a:rPr>
                            <m:t>×(</m:t>
                          </m:r>
                          <m:r>
                            <a:rPr lang="en-NZ" sz="3200" b="0" i="1" smtClean="0">
                              <a:latin typeface="Cambria Math" panose="02040503050406030204" pitchFamily="18" charset="0"/>
                              <a:ea typeface="Cambria Math" panose="02040503050406030204" pitchFamily="18" charset="0"/>
                            </a:rPr>
                            <m:t>𝑃𝑜𝑠𝑠𝑖𝑏𝑙𝑒</m:t>
                          </m:r>
                          <m:r>
                            <a:rPr lang="en-NZ" sz="3200" b="0" i="1" smtClean="0">
                              <a:latin typeface="Cambria Math" panose="02040503050406030204" pitchFamily="18" charset="0"/>
                              <a:ea typeface="Cambria Math" panose="02040503050406030204" pitchFamily="18" charset="0"/>
                            </a:rPr>
                            <m:t> </m:t>
                          </m:r>
                          <m:r>
                            <a:rPr lang="en-NZ" sz="3200" b="0" i="1" smtClean="0">
                              <a:latin typeface="Cambria Math" panose="02040503050406030204" pitchFamily="18" charset="0"/>
                              <a:ea typeface="Cambria Math" panose="02040503050406030204" pitchFamily="18" charset="0"/>
                            </a:rPr>
                            <m:t>𝑅𝑒𝑡𝑢𝑟𝑛</m:t>
                          </m:r>
                          <m:r>
                            <a:rPr lang="en-NZ" sz="3200" b="0" i="1" smtClean="0">
                              <a:latin typeface="Cambria Math" panose="02040503050406030204" pitchFamily="18" charset="0"/>
                              <a:ea typeface="Cambria Math" panose="02040503050406030204" pitchFamily="18" charset="0"/>
                            </a:rPr>
                            <m:t>)</m:t>
                          </m:r>
                        </m:e>
                      </m:nary>
                    </m:oMath>
                  </m:oMathPara>
                </a14:m>
                <a:endParaRPr lang="en-NZ" sz="3200" b="0" dirty="0"/>
              </a:p>
            </p:txBody>
          </p:sp>
        </mc:Choice>
        <mc:Fallback xmlns="">
          <p:sp>
            <p:nvSpPr>
              <p:cNvPr id="7" name="TextBox 6"/>
              <p:cNvSpPr txBox="1">
                <a:spLocks noRot="1" noChangeAspect="1" noMove="1" noResize="1" noEditPoints="1" noAdjustHandles="1" noChangeArrowheads="1" noChangeShapeType="1" noTextEdit="1"/>
              </p:cNvSpPr>
              <p:nvPr/>
            </p:nvSpPr>
            <p:spPr>
              <a:xfrm>
                <a:off x="2031984" y="8210936"/>
                <a:ext cx="12539587" cy="1344342"/>
              </a:xfrm>
              <a:prstGeom prst="rect">
                <a:avLst/>
              </a:prstGeom>
              <a:blipFill rotWithShape="0">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370129" y="10148086"/>
                <a:ext cx="8816452" cy="492443"/>
              </a:xfrm>
              <a:prstGeom prst="rect">
                <a:avLst/>
              </a:prstGeom>
              <a:noFill/>
            </p:spPr>
            <p:txBody>
              <a:bodyPr wrap="none" lIns="0" tIns="0" rIns="0" bIns="0" rtlCol="0">
                <a:spAutoFit/>
              </a:bodyPr>
              <a:lstStyle/>
              <a:p>
                <a14:m>
                  <m:oMath xmlns:m="http://schemas.openxmlformats.org/officeDocument/2006/math">
                    <m:r>
                      <a:rPr lang="en-NZ" sz="3200" b="0" i="1" smtClean="0">
                        <a:latin typeface="Cambria Math" panose="02040503050406030204" pitchFamily="18" charset="0"/>
                      </a:rPr>
                      <m:t>𝐸</m:t>
                    </m:r>
                    <m:d>
                      <m:dPr>
                        <m:ctrlPr>
                          <a:rPr lang="en-NZ" sz="3200" b="0" i="1" smtClean="0">
                            <a:latin typeface="Cambria Math" panose="02040503050406030204" pitchFamily="18" charset="0"/>
                          </a:rPr>
                        </m:ctrlPr>
                      </m:dPr>
                      <m:e>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b="0" i="1" smtClean="0">
                            <a:latin typeface="Cambria Math" panose="02040503050406030204" pitchFamily="18" charset="0"/>
                          </a:rPr>
                        </m:ctrlPr>
                      </m:dPr>
                      <m:e>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1</m:t>
                            </m:r>
                          </m:sub>
                        </m:sSub>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1</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2</m:t>
                            </m:r>
                          </m:sub>
                        </m:sSub>
                        <m:sSub>
                          <m:sSubPr>
                            <m:ctrlPr>
                              <a:rPr lang="en-NZ" sz="3200" i="1">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2</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3</m:t>
                            </m:r>
                          </m:sub>
                        </m:sSub>
                        <m:sSub>
                          <m:sSubPr>
                            <m:ctrlPr>
                              <a:rPr lang="en-NZ" sz="3200" i="1">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3</m:t>
                            </m:r>
                          </m:sub>
                        </m:sSub>
                      </m:e>
                    </m:d>
                    <m:r>
                      <a:rPr lang="en-NZ" sz="3200" b="0" i="0"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𝑛</m:t>
                            </m:r>
                          </m:sub>
                        </m:sSub>
                        <m:sSub>
                          <m:sSubPr>
                            <m:ctrlPr>
                              <a:rPr lang="en-NZ" sz="3200" i="1">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𝑛</m:t>
                            </m:r>
                          </m:sub>
                        </m:sSub>
                      </m:e>
                    </m:d>
                  </m:oMath>
                </a14:m>
                <a:r>
                  <a:rPr lang="en-NZ" sz="32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4370129" y="10148086"/>
                <a:ext cx="8816452" cy="492443"/>
              </a:xfrm>
              <a:prstGeom prst="rect">
                <a:avLst/>
              </a:prstGeom>
              <a:blipFill rotWithShape="0">
                <a:blip r:embed="rId3"/>
                <a:stretch>
                  <a:fillRect t="-26250" r="-1867" b="-5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99957" y="11125935"/>
                <a:ext cx="3603551"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e>
                      </m:nary>
                    </m:oMath>
                  </m:oMathPara>
                </a14:m>
                <a:endParaRPr lang="en-NZ"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4199957" y="11125935"/>
                <a:ext cx="3603551" cy="1344342"/>
              </a:xfrm>
              <a:prstGeom prst="rect">
                <a:avLst/>
              </a:prstGeom>
              <a:blipFill rotWithShape="0">
                <a:blip r:embed="rId4"/>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47432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920618"/>
          </a:xfrm>
        </p:spPr>
        <p:txBody>
          <a:bodyPr/>
          <a:lstStyle/>
          <a:p>
            <a:r>
              <a:rPr lang="en-NZ" dirty="0"/>
              <a:t>Example 1: Expected Return for </a:t>
            </a:r>
            <a:r>
              <a:rPr lang="en-NZ" dirty="0">
                <a:solidFill>
                  <a:srgbClr val="2B47E7"/>
                </a:solidFill>
              </a:rPr>
              <a:t>Risk-Free</a:t>
            </a:r>
            <a:r>
              <a:rPr lang="en-NZ" dirty="0"/>
              <a:t> Investment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84" y="3429000"/>
            <a:ext cx="12164461" cy="70866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4835936" y="4044625"/>
                <a:ext cx="3603551"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e>
                      </m:nary>
                    </m:oMath>
                  </m:oMathPara>
                </a14:m>
                <a:endParaRPr lang="en-NZ"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4835936" y="4044625"/>
                <a:ext cx="3603551" cy="1344342"/>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835936" y="5724237"/>
                <a:ext cx="82414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i="1">
                                  <a:latin typeface="Cambria Math" panose="02040503050406030204" pitchFamily="18" charset="0"/>
                                </a:rPr>
                                <m:t>𝑖</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b="0" i="1" smtClean="0">
                              <a:latin typeface="Cambria Math" panose="02040503050406030204" pitchFamily="18" charset="0"/>
                            </a:rPr>
                          </m:ctrlPr>
                        </m:dPr>
                        <m:e>
                          <m:r>
                            <a:rPr lang="en-NZ" sz="3200" b="0" i="1" smtClean="0">
                              <a:latin typeface="Cambria Math" panose="02040503050406030204" pitchFamily="18" charset="0"/>
                            </a:rPr>
                            <m:t>1.00</m:t>
                          </m:r>
                        </m:e>
                      </m:d>
                      <m:d>
                        <m:dPr>
                          <m:ctrlPr>
                            <a:rPr lang="en-NZ" sz="3200" b="0" i="1" smtClean="0">
                              <a:latin typeface="Cambria Math" panose="02040503050406030204" pitchFamily="18" charset="0"/>
                            </a:rPr>
                          </m:ctrlPr>
                        </m:dPr>
                        <m:e>
                          <m:r>
                            <a:rPr lang="en-NZ" sz="3200" b="0" i="1" smtClean="0">
                              <a:latin typeface="Cambria Math" panose="02040503050406030204" pitchFamily="18" charset="0"/>
                            </a:rPr>
                            <m:t>0.05</m:t>
                          </m:r>
                        </m:e>
                      </m:d>
                      <m:r>
                        <a:rPr lang="en-NZ" sz="3200" b="0" i="1" smtClean="0">
                          <a:latin typeface="Cambria Math" panose="02040503050406030204" pitchFamily="18" charset="0"/>
                        </a:rPr>
                        <m:t>=0.05=5%</m:t>
                      </m:r>
                    </m:oMath>
                  </m:oMathPara>
                </a14:m>
                <a:endParaRPr lang="en-NZ"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4835936" y="5724237"/>
                <a:ext cx="8241487" cy="492443"/>
              </a:xfrm>
              <a:prstGeom prst="rect">
                <a:avLst/>
              </a:prstGeom>
              <a:blipFill rotWithShape="0">
                <a:blip r:embed="rId4"/>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333471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1596720"/>
          </a:xfrm>
        </p:spPr>
        <p:txBody>
          <a:bodyPr/>
          <a:lstStyle/>
          <a:p>
            <a:r>
              <a:rPr lang="en-NZ" dirty="0"/>
              <a:t>Example 2: Expected Return for </a:t>
            </a:r>
            <a:r>
              <a:rPr lang="en-NZ" dirty="0">
                <a:solidFill>
                  <a:srgbClr val="2B47E7"/>
                </a:solidFill>
              </a:rPr>
              <a:t>Risky</a:t>
            </a:r>
            <a:r>
              <a:rPr lang="en-NZ" dirty="0"/>
              <a:t> Investment with </a:t>
            </a:r>
            <a:r>
              <a:rPr lang="en-NZ" dirty="0">
                <a:solidFill>
                  <a:srgbClr val="2B47E7"/>
                </a:solidFill>
              </a:rPr>
              <a:t>Three</a:t>
            </a:r>
            <a:r>
              <a:rPr lang="en-NZ" dirty="0"/>
              <a:t> Possible Rates of Returns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84" y="3918926"/>
            <a:ext cx="11645066" cy="653419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025447" y="6603726"/>
                <a:ext cx="3603551"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e>
                      </m:nary>
                    </m:oMath>
                  </m:oMathPara>
                </a14:m>
                <a:endParaRPr lang="en-NZ"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4025447" y="6603726"/>
                <a:ext cx="3603551" cy="1344342"/>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025447" y="8283338"/>
                <a:ext cx="7431073" cy="492443"/>
              </a:xfrm>
              <a:prstGeom prst="rect">
                <a:avLst/>
              </a:prstGeom>
              <a:noFill/>
            </p:spPr>
            <p:txBody>
              <a:bodyPr wrap="none" lIns="0" tIns="0" rIns="0" bIns="0" rtlCol="0">
                <a:spAutoFit/>
              </a:bodyPr>
              <a:lstStyle/>
              <a:p>
                <a14:m>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1</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b="0" i="1" smtClean="0">
                                <a:latin typeface="Cambria Math" panose="02040503050406030204" pitchFamily="18" charset="0"/>
                              </a:rPr>
                              <m:t>1</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2</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2</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3</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b="0" i="1" smtClean="0">
                                <a:latin typeface="Cambria Math" panose="02040503050406030204" pitchFamily="18" charset="0"/>
                              </a:rPr>
                              <m:t>3</m:t>
                            </m:r>
                          </m:sub>
                        </m:sSub>
                      </m:e>
                    </m:d>
                  </m:oMath>
                </a14:m>
                <a:r>
                  <a:rPr lang="en-NZ" sz="32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14025447" y="8283338"/>
                <a:ext cx="7431073" cy="492443"/>
              </a:xfrm>
              <a:prstGeom prst="rect">
                <a:avLst/>
              </a:prstGeom>
              <a:blipFill rotWithShape="0">
                <a:blip r:embed="rId4"/>
                <a:stretch>
                  <a:fillRect t="-25926" r="-984" b="-4814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025446" y="9144437"/>
                <a:ext cx="9726702" cy="492443"/>
              </a:xfrm>
              <a:prstGeom prst="rect">
                <a:avLst/>
              </a:prstGeom>
              <a:noFill/>
            </p:spPr>
            <p:txBody>
              <a:bodyPr wrap="none" lIns="0" tIns="0" rIns="0" bIns="0" rtlCol="0">
                <a:spAutoFit/>
              </a:bodyPr>
              <a:lstStyle/>
              <a:p>
                <a14:m>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0.15</m:t>
                        </m:r>
                      </m:e>
                    </m:d>
                    <m:d>
                      <m:dPr>
                        <m:ctrlPr>
                          <a:rPr lang="en-NZ" sz="3200" i="1">
                            <a:latin typeface="Cambria Math" panose="02040503050406030204" pitchFamily="18" charset="0"/>
                          </a:rPr>
                        </m:ctrlPr>
                      </m:dPr>
                      <m:e>
                        <m:r>
                          <a:rPr lang="en-NZ" sz="3200" b="0" i="1" smtClean="0">
                            <a:latin typeface="Cambria Math" panose="02040503050406030204" pitchFamily="18" charset="0"/>
                          </a:rPr>
                          <m:t>0.20</m:t>
                        </m:r>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0.15</m:t>
                        </m:r>
                      </m:e>
                    </m:d>
                    <m:d>
                      <m:dPr>
                        <m:ctrlPr>
                          <a:rPr lang="en-NZ" sz="3200" i="1">
                            <a:latin typeface="Cambria Math" panose="02040503050406030204" pitchFamily="18" charset="0"/>
                          </a:rPr>
                        </m:ctrlPr>
                      </m:dPr>
                      <m:e>
                        <m:r>
                          <a:rPr lang="en-NZ" sz="3200" b="0" i="1" smtClean="0">
                            <a:latin typeface="Cambria Math" panose="02040503050406030204" pitchFamily="18" charset="0"/>
                          </a:rPr>
                          <m:t>−0.20</m:t>
                        </m:r>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0.70</m:t>
                        </m:r>
                      </m:e>
                    </m:d>
                    <m:d>
                      <m:dPr>
                        <m:ctrlPr>
                          <a:rPr lang="en-NZ" sz="3200" i="1">
                            <a:latin typeface="Cambria Math" panose="02040503050406030204" pitchFamily="18" charset="0"/>
                          </a:rPr>
                        </m:ctrlPr>
                      </m:dPr>
                      <m:e>
                        <m:r>
                          <a:rPr lang="en-NZ" sz="3200" b="0" i="1" smtClean="0">
                            <a:latin typeface="Cambria Math" panose="02040503050406030204" pitchFamily="18" charset="0"/>
                          </a:rPr>
                          <m:t>0.10</m:t>
                        </m:r>
                      </m:e>
                    </m:d>
                  </m:oMath>
                </a14:m>
                <a:r>
                  <a:rPr lang="en-NZ" sz="32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14025446" y="9144437"/>
                <a:ext cx="9726702" cy="492443"/>
              </a:xfrm>
              <a:prstGeom prst="rect">
                <a:avLst/>
              </a:prstGeom>
              <a:blipFill rotWithShape="0">
                <a:blip r:embed="rId5"/>
                <a:stretch>
                  <a:fillRect t="-24691" r="-1630" b="-4938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025446" y="9960673"/>
                <a:ext cx="73584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=0.03−0.03+0.07=0.07=7%</m:t>
                      </m:r>
                    </m:oMath>
                  </m:oMathPara>
                </a14:m>
                <a:endParaRPr lang="en-NZ"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14025446" y="9960673"/>
                <a:ext cx="7358425" cy="492443"/>
              </a:xfrm>
              <a:prstGeom prst="rect">
                <a:avLst/>
              </a:prstGeom>
              <a:blipFill rotWithShape="0">
                <a:blip r:embed="rId6"/>
                <a:stretch>
                  <a:fillRect/>
                </a:stretch>
              </a:blipFill>
            </p:spPr>
            <p:txBody>
              <a:bodyPr/>
              <a:lstStyle/>
              <a:p>
                <a:r>
                  <a:rPr lang="en-NZ">
                    <a:noFill/>
                  </a:rPr>
                  <a:t> </a:t>
                </a:r>
              </a:p>
            </p:txBody>
          </p:sp>
        </mc:Fallback>
      </mc:AlternateContent>
      <p:graphicFrame>
        <p:nvGraphicFramePr>
          <p:cNvPr id="10" name="Table 9">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693083682"/>
              </p:ext>
            </p:extLst>
          </p:nvPr>
        </p:nvGraphicFramePr>
        <p:xfrm>
          <a:off x="14025444" y="4018143"/>
          <a:ext cx="9333320" cy="2194560"/>
        </p:xfrm>
        <a:graphic>
          <a:graphicData uri="http://schemas.openxmlformats.org/drawingml/2006/table">
            <a:tbl>
              <a:tblPr firstRow="1" bandRow="1">
                <a:tableStyleId>{5C22544A-7EE6-4342-B048-85BDC9FD1C3A}</a:tableStyleId>
              </a:tblPr>
              <a:tblGrid>
                <a:gridCol w="5882504">
                  <a:extLst>
                    <a:ext uri="{9D8B030D-6E8A-4147-A177-3AD203B41FA5}">
                      <a16:colId xmlns:a16="http://schemas.microsoft.com/office/drawing/2014/main" val="20001"/>
                    </a:ext>
                  </a:extLst>
                </a:gridCol>
                <a:gridCol w="1952436">
                  <a:extLst>
                    <a:ext uri="{9D8B030D-6E8A-4147-A177-3AD203B41FA5}">
                      <a16:colId xmlns:a16="http://schemas.microsoft.com/office/drawing/2014/main" val="20002"/>
                    </a:ext>
                  </a:extLst>
                </a:gridCol>
                <a:gridCol w="1498380">
                  <a:extLst>
                    <a:ext uri="{9D8B030D-6E8A-4147-A177-3AD203B41FA5}">
                      <a16:colId xmlns:a16="http://schemas.microsoft.com/office/drawing/2014/main" val="20003"/>
                    </a:ext>
                  </a:extLst>
                </a:gridCol>
              </a:tblGrid>
              <a:tr h="0">
                <a:tc>
                  <a:txBody>
                    <a:bodyPr/>
                    <a:lstStyle/>
                    <a:p>
                      <a:pPr algn="ctr"/>
                      <a:r>
                        <a:rPr lang="en-NZ" sz="2400" b="1" dirty="0">
                          <a:solidFill>
                            <a:schemeClr val="tx1"/>
                          </a:solidFill>
                        </a:rPr>
                        <a:t>Economic Conditions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Probability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Rate of Returns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l"/>
                      <a:r>
                        <a:rPr lang="en-NZ" sz="2400" dirty="0">
                          <a:solidFill>
                            <a:schemeClr val="tx1"/>
                          </a:solidFill>
                        </a:rPr>
                        <a:t>Strong economy, no inflation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l"/>
                      <a:r>
                        <a:rPr lang="en-NZ" sz="2400" dirty="0">
                          <a:solidFill>
                            <a:schemeClr val="tx1"/>
                          </a:solidFill>
                        </a:rPr>
                        <a:t>Weak economy</a:t>
                      </a:r>
                      <a:r>
                        <a:rPr lang="en-NZ" sz="2400" baseline="0" dirty="0">
                          <a:solidFill>
                            <a:schemeClr val="tx1"/>
                          </a:solidFill>
                        </a:rPr>
                        <a:t>, above-average inflation</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a:r>
                        <a:rPr lang="en-NZ" sz="2400" dirty="0">
                          <a:solidFill>
                            <a:schemeClr val="tx1"/>
                          </a:solidFill>
                        </a:rPr>
                        <a:t>No major change in economy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1" name="Rectangle 10"/>
          <p:cNvSpPr/>
          <p:nvPr/>
        </p:nvSpPr>
        <p:spPr>
          <a:xfrm>
            <a:off x="14025447" y="8097397"/>
            <a:ext cx="9726701" cy="253387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813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1596720"/>
          </a:xfrm>
        </p:spPr>
        <p:txBody>
          <a:bodyPr/>
          <a:lstStyle/>
          <a:p>
            <a:r>
              <a:rPr lang="en-NZ" dirty="0"/>
              <a:t>Example 3: Expected Return for </a:t>
            </a:r>
            <a:r>
              <a:rPr lang="en-NZ" dirty="0">
                <a:solidFill>
                  <a:srgbClr val="2B47E7"/>
                </a:solidFill>
              </a:rPr>
              <a:t>Risky</a:t>
            </a:r>
            <a:r>
              <a:rPr lang="en-NZ" dirty="0"/>
              <a:t> Investment with </a:t>
            </a:r>
            <a:r>
              <a:rPr lang="en-NZ" dirty="0">
                <a:solidFill>
                  <a:srgbClr val="2B47E7"/>
                </a:solidFill>
              </a:rPr>
              <a:t>Ten</a:t>
            </a:r>
            <a:r>
              <a:rPr lang="en-NZ" dirty="0"/>
              <a:t> Possible Rates of Returns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83" y="3807567"/>
            <a:ext cx="14780507" cy="759440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7225846" y="6423166"/>
                <a:ext cx="3603551"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e>
                      </m:nary>
                    </m:oMath>
                  </m:oMathPara>
                </a14:m>
                <a:endParaRPr lang="en-NZ"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7225846" y="6423166"/>
                <a:ext cx="3603551" cy="1344342"/>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225846" y="8370109"/>
                <a:ext cx="22416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=5%</m:t>
                      </m:r>
                    </m:oMath>
                  </m:oMathPara>
                </a14:m>
                <a:endParaRPr lang="en-NZ"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7225846" y="8370109"/>
                <a:ext cx="2241639" cy="492443"/>
              </a:xfrm>
              <a:prstGeom prst="rect">
                <a:avLst/>
              </a:prstGeom>
              <a:blipFill rotWithShape="0">
                <a:blip r:embed="rId4"/>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230444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2337200" cy="941401"/>
          </a:xfrm>
        </p:spPr>
        <p:txBody>
          <a:bodyPr>
            <a:normAutofit/>
          </a:bodyPr>
          <a:lstStyle/>
          <a:p>
            <a:r>
              <a:rPr lang="en-NZ" sz="4800" dirty="0"/>
              <a:t>Outline</a:t>
            </a:r>
          </a:p>
        </p:txBody>
      </p:sp>
      <p:sp>
        <p:nvSpPr>
          <p:cNvPr id="3" name="Text Placeholder 2"/>
          <p:cNvSpPr>
            <a:spLocks noGrp="1"/>
          </p:cNvSpPr>
          <p:nvPr>
            <p:ph type="body" sz="quarter" idx="10"/>
          </p:nvPr>
        </p:nvSpPr>
        <p:spPr>
          <a:xfrm>
            <a:off x="2031984" y="3158835"/>
            <a:ext cx="19996743" cy="7448205"/>
          </a:xfrm>
        </p:spPr>
        <p:txBody>
          <a:bodyPr>
            <a:noAutofit/>
          </a:bodyPr>
          <a:lstStyle/>
          <a:p>
            <a:pPr>
              <a:lnSpc>
                <a:spcPct val="130000"/>
              </a:lnSpc>
            </a:pPr>
            <a:r>
              <a:rPr lang="en-NZ" sz="3600" b="1" dirty="0"/>
              <a:t>What is an Investment</a:t>
            </a:r>
          </a:p>
          <a:p>
            <a:pPr>
              <a:lnSpc>
                <a:spcPct val="130000"/>
              </a:lnSpc>
            </a:pPr>
            <a:r>
              <a:rPr lang="en-NZ" sz="3600" b="1" dirty="0"/>
              <a:t>Measures of Return and Risk</a:t>
            </a:r>
          </a:p>
          <a:p>
            <a:pPr marL="742950" indent="-742950">
              <a:lnSpc>
                <a:spcPct val="130000"/>
              </a:lnSpc>
              <a:buFont typeface="+mj-lt"/>
              <a:buAutoNum type="arabicPeriod"/>
            </a:pPr>
            <a:r>
              <a:rPr lang="en-NZ" sz="3600" dirty="0"/>
              <a:t>Measures of Return</a:t>
            </a:r>
          </a:p>
          <a:p>
            <a:pPr marL="1657350" lvl="1" indent="-742950">
              <a:lnSpc>
                <a:spcPct val="130000"/>
              </a:lnSpc>
              <a:buFont typeface="+mj-lt"/>
              <a:buAutoNum type="alphaLcParenR"/>
            </a:pPr>
            <a:r>
              <a:rPr lang="en-NZ" sz="3600" i="1" dirty="0"/>
              <a:t>Historical Rate of Return</a:t>
            </a:r>
          </a:p>
          <a:p>
            <a:pPr marL="1657350" lvl="1" indent="-742950">
              <a:lnSpc>
                <a:spcPct val="130000"/>
              </a:lnSpc>
              <a:buFont typeface="+mj-lt"/>
              <a:buAutoNum type="alphaLcParenR"/>
            </a:pPr>
            <a:r>
              <a:rPr lang="en-NZ" sz="3600" i="1" dirty="0"/>
              <a:t>Expected Rate of Return</a:t>
            </a:r>
          </a:p>
          <a:p>
            <a:pPr marL="742950" indent="-742950">
              <a:lnSpc>
                <a:spcPct val="130000"/>
              </a:lnSpc>
              <a:buFont typeface="+mj-lt"/>
              <a:buAutoNum type="arabicPeriod"/>
            </a:pPr>
            <a:r>
              <a:rPr lang="en-NZ" sz="3600" dirty="0"/>
              <a:t>Measures of Risk</a:t>
            </a:r>
          </a:p>
          <a:p>
            <a:pPr marL="1657350" lvl="1" indent="-742950">
              <a:lnSpc>
                <a:spcPct val="130000"/>
              </a:lnSpc>
              <a:buFont typeface="+mj-lt"/>
              <a:buAutoNum type="alphaLcParenR"/>
            </a:pPr>
            <a:r>
              <a:rPr lang="en-NZ" sz="3600" i="1" dirty="0"/>
              <a:t>Risk for Historical Rate of Return</a:t>
            </a:r>
          </a:p>
          <a:p>
            <a:pPr marL="1657350" lvl="1" indent="-742950">
              <a:lnSpc>
                <a:spcPct val="130000"/>
              </a:lnSpc>
              <a:buFont typeface="+mj-lt"/>
              <a:buAutoNum type="alphaLcParenR"/>
            </a:pPr>
            <a:r>
              <a:rPr lang="en-NZ" sz="3600" i="1" dirty="0"/>
              <a:t>Risk for Expected Rate of Return</a:t>
            </a:r>
          </a:p>
          <a:p>
            <a:pPr>
              <a:lnSpc>
                <a:spcPct val="130000"/>
              </a:lnSpc>
            </a:pPr>
            <a:r>
              <a:rPr lang="en-NZ" sz="3600" b="1" dirty="0"/>
              <a:t>Determinants of Required Rate of Return</a:t>
            </a:r>
          </a:p>
          <a:p>
            <a:pPr>
              <a:lnSpc>
                <a:spcPct val="130000"/>
              </a:lnSpc>
            </a:pPr>
            <a:r>
              <a:rPr lang="en-NZ" sz="3600" b="1" dirty="0"/>
              <a:t>Relationship between Risk and Return</a:t>
            </a:r>
          </a:p>
        </p:txBody>
      </p:sp>
    </p:spTree>
    <p:extLst>
      <p:ext uri="{BB962C8B-B14F-4D97-AF65-F5344CB8AC3E}">
        <p14:creationId xmlns:p14="http://schemas.microsoft.com/office/powerpoint/2010/main" val="946592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2337200" cy="962182"/>
          </a:xfrm>
        </p:spPr>
        <p:txBody>
          <a:bodyPr/>
          <a:lstStyle/>
          <a:p>
            <a:r>
              <a:rPr lang="en-NZ" dirty="0"/>
              <a:t>Risk of Expected Rates of Return</a:t>
            </a:r>
          </a:p>
        </p:txBody>
      </p:sp>
      <p:sp>
        <p:nvSpPr>
          <p:cNvPr id="3" name="Text Placeholder 2"/>
          <p:cNvSpPr>
            <a:spLocks noGrp="1"/>
          </p:cNvSpPr>
          <p:nvPr>
            <p:ph type="body" sz="quarter" idx="10"/>
          </p:nvPr>
        </p:nvSpPr>
        <p:spPr>
          <a:xfrm>
            <a:off x="6391333" y="4976729"/>
            <a:ext cx="11875402" cy="3550582"/>
          </a:xfrm>
        </p:spPr>
        <p:txBody>
          <a:bodyPr>
            <a:normAutofit/>
          </a:bodyPr>
          <a:lstStyle/>
          <a:p>
            <a:pPr>
              <a:lnSpc>
                <a:spcPct val="110000"/>
              </a:lnSpc>
            </a:pPr>
            <a:r>
              <a:rPr lang="en-US" sz="4000" dirty="0"/>
              <a:t>Risk refers to the uncertainty of investment. The </a:t>
            </a:r>
            <a:r>
              <a:rPr lang="en-US" sz="4000" b="1" dirty="0">
                <a:solidFill>
                  <a:srgbClr val="00306E"/>
                </a:solidFill>
              </a:rPr>
              <a:t>risk of expected return </a:t>
            </a:r>
            <a:r>
              <a:rPr lang="en-US" sz="4000" dirty="0"/>
              <a:t>reflects the </a:t>
            </a:r>
            <a:r>
              <a:rPr lang="en-US" sz="4000" i="1" dirty="0">
                <a:solidFill>
                  <a:srgbClr val="00306E"/>
                </a:solidFill>
              </a:rPr>
              <a:t>degree of uncertainty</a:t>
            </a:r>
            <a:r>
              <a:rPr lang="en-US" sz="4000" dirty="0"/>
              <a:t> that actual return will be different from the expect return.</a:t>
            </a:r>
          </a:p>
          <a:p>
            <a:pPr>
              <a:lnSpc>
                <a:spcPct val="110000"/>
              </a:lnSpc>
            </a:pPr>
            <a:endParaRPr lang="en-US" sz="4000" dirty="0"/>
          </a:p>
          <a:p>
            <a:endParaRPr lang="en-NZ" sz="4000" dirty="0"/>
          </a:p>
        </p:txBody>
      </p:sp>
    </p:spTree>
    <p:extLst>
      <p:ext uri="{BB962C8B-B14F-4D97-AF65-F5344CB8AC3E}">
        <p14:creationId xmlns:p14="http://schemas.microsoft.com/office/powerpoint/2010/main" val="381860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1596720"/>
          </a:xfrm>
        </p:spPr>
        <p:txBody>
          <a:bodyPr/>
          <a:lstStyle/>
          <a:p>
            <a:r>
              <a:rPr lang="en-NZ" dirty="0"/>
              <a:t>Risk Measures for </a:t>
            </a:r>
            <a:r>
              <a:rPr lang="en-NZ" dirty="0">
                <a:solidFill>
                  <a:srgbClr val="2B47E7"/>
                </a:solidFill>
              </a:rPr>
              <a:t>Expected Rates </a:t>
            </a:r>
            <a:r>
              <a:rPr lang="en-NZ" dirty="0"/>
              <a:t>of Return</a:t>
            </a:r>
          </a:p>
        </p:txBody>
      </p:sp>
      <p:sp>
        <p:nvSpPr>
          <p:cNvPr id="4" name="Text Placeholder 3"/>
          <p:cNvSpPr>
            <a:spLocks noGrp="1"/>
          </p:cNvSpPr>
          <p:nvPr>
            <p:ph type="body" sz="quarter" idx="11"/>
          </p:nvPr>
        </p:nvSpPr>
        <p:spPr>
          <a:xfrm>
            <a:off x="2031984" y="7502237"/>
            <a:ext cx="20592042" cy="2665800"/>
          </a:xfrm>
        </p:spPr>
        <p:txBody>
          <a:bodyPr/>
          <a:lstStyle/>
          <a:p>
            <a:r>
              <a:rPr lang="en-NZ" dirty="0"/>
              <a:t>Note: </a:t>
            </a:r>
            <a:r>
              <a:rPr lang="en-NZ" b="1" i="1" dirty="0">
                <a:solidFill>
                  <a:srgbClr val="2B47E7"/>
                </a:solidFill>
              </a:rPr>
              <a:t>Larger</a:t>
            </a:r>
            <a:r>
              <a:rPr lang="en-NZ" b="1" i="1" dirty="0">
                <a:solidFill>
                  <a:schemeClr val="accent3">
                    <a:lumMod val="60000"/>
                    <a:lumOff val="40000"/>
                  </a:schemeClr>
                </a:solidFill>
              </a:rPr>
              <a:t> </a:t>
            </a:r>
            <a:r>
              <a:rPr lang="en-NZ" i="1" dirty="0"/>
              <a:t>variance, standard deviation and coefficient of variation </a:t>
            </a:r>
            <a:r>
              <a:rPr lang="en-NZ" dirty="0"/>
              <a:t>indicate the </a:t>
            </a:r>
            <a:r>
              <a:rPr lang="en-NZ" b="1" i="1" dirty="0">
                <a:solidFill>
                  <a:srgbClr val="2B47E7"/>
                </a:solidFill>
              </a:rPr>
              <a:t>greater risk </a:t>
            </a:r>
            <a:r>
              <a:rPr lang="en-NZ" dirty="0"/>
              <a:t>of the investment.</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641467730"/>
                  </p:ext>
                </p:extLst>
              </p:nvPr>
            </p:nvGraphicFramePr>
            <p:xfrm>
              <a:off x="2031983" y="3087489"/>
              <a:ext cx="20246125" cy="3827888"/>
            </p:xfrm>
            <a:graphic>
              <a:graphicData uri="http://schemas.openxmlformats.org/drawingml/2006/table">
                <a:tbl>
                  <a:tblPr firstRow="1" bandRow="1">
                    <a:tableStyleId>{5C22544A-7EE6-4342-B048-85BDC9FD1C3A}</a:tableStyleId>
                  </a:tblPr>
                  <a:tblGrid>
                    <a:gridCol w="7127372">
                      <a:extLst>
                        <a:ext uri="{9D8B030D-6E8A-4147-A177-3AD203B41FA5}">
                          <a16:colId xmlns:a16="http://schemas.microsoft.com/office/drawing/2014/main" val="20001"/>
                        </a:ext>
                      </a:extLst>
                    </a:gridCol>
                    <a:gridCol w="6931861">
                      <a:extLst>
                        <a:ext uri="{9D8B030D-6E8A-4147-A177-3AD203B41FA5}">
                          <a16:colId xmlns:a16="http://schemas.microsoft.com/office/drawing/2014/main" val="20002"/>
                        </a:ext>
                      </a:extLst>
                    </a:gridCol>
                    <a:gridCol w="6186892">
                      <a:extLst>
                        <a:ext uri="{9D8B030D-6E8A-4147-A177-3AD203B41FA5}">
                          <a16:colId xmlns:a16="http://schemas.microsoft.com/office/drawing/2014/main" val="20003"/>
                        </a:ext>
                      </a:extLst>
                    </a:gridCol>
                  </a:tblGrid>
                  <a:tr h="677885">
                    <a:tc gridSpan="2">
                      <a:txBody>
                        <a:bodyPr/>
                        <a:lstStyle/>
                        <a:p>
                          <a:pPr algn="ctr"/>
                          <a:r>
                            <a:rPr lang="en-NZ" sz="2800" b="1" dirty="0">
                              <a:solidFill>
                                <a:srgbClr val="2B47E7"/>
                              </a:solidFill>
                              <a:latin typeface="+mn-lt"/>
                            </a:rPr>
                            <a:t>Absolute</a:t>
                          </a:r>
                          <a:r>
                            <a:rPr lang="en-NZ" sz="2800" b="1" dirty="0">
                              <a:solidFill>
                                <a:schemeClr val="tx1"/>
                              </a:solidFill>
                              <a:latin typeface="+mn-lt"/>
                            </a:rPr>
                            <a:t> Risk Measures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b="1" dirty="0">
                              <a:solidFill>
                                <a:srgbClr val="2B47E7"/>
                              </a:solidFill>
                              <a:latin typeface="+mn-lt"/>
                            </a:rPr>
                            <a:t>Relative</a:t>
                          </a:r>
                          <a:r>
                            <a:rPr lang="en-NZ" sz="2800" b="1" baseline="0" dirty="0">
                              <a:solidFill>
                                <a:schemeClr val="tx1"/>
                              </a:solidFill>
                              <a:latin typeface="+mn-lt"/>
                            </a:rPr>
                            <a:t> Risk Measure</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marL="0" algn="ctr" defTabSz="1828800" rtl="0" eaLnBrk="1" latinLnBrk="0" hangingPunct="1"/>
                          <a:r>
                            <a:rPr lang="en-NZ" sz="2800" b="1" kern="1200" dirty="0">
                              <a:solidFill>
                                <a:schemeClr val="tx1"/>
                              </a:solidFill>
                              <a:latin typeface="+mn-lt"/>
                              <a:ea typeface="+mn-ea"/>
                              <a:cs typeface="+mn-cs"/>
                            </a:rPr>
                            <a:t>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a:solidFill>
                                <a:schemeClr val="tx1"/>
                              </a:solidFill>
                              <a:latin typeface="+mn-lt"/>
                              <a:ea typeface="+mn-ea"/>
                              <a:cs typeface="+mn-cs"/>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a:solidFill>
                                <a:schemeClr val="tx1"/>
                              </a:solidFill>
                              <a:latin typeface="+mn-lt"/>
                              <a:ea typeface="+mn-ea"/>
                              <a:cs typeface="+mn-cs"/>
                            </a:rPr>
                            <a:t>Coefficient of Variation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61246">
                    <a:tc>
                      <a:txBody>
                        <a:bodyPr/>
                        <a:lstStyle/>
                        <a:p>
                          <a:pPr algn="ctr"/>
                          <a14:m>
                            <m:oMathPara xmlns:m="http://schemas.openxmlformats.org/officeDocument/2006/math">
                              <m:oMathParaPr>
                                <m:jc m:val="centerGroup"/>
                              </m:oMathParaPr>
                              <m:oMath xmlns:m="http://schemas.openxmlformats.org/officeDocument/2006/math">
                                <m:r>
                                  <a:rPr lang="en-NZ" sz="3200" b="0" i="1" smtClean="0">
                                    <a:solidFill>
                                      <a:schemeClr val="tx1"/>
                                    </a:solidFill>
                                    <a:latin typeface="Cambria Math" panose="02040503050406030204" pitchFamily="18" charset="0"/>
                                  </a:rPr>
                                  <m:t>𝑉𝑎𝑟𝑖𝑎𝑛𝑐𝑒</m:t>
                                </m:r>
                                <m:d>
                                  <m:dPr>
                                    <m:ctrlPr>
                                      <a:rPr lang="en-NZ" sz="3200" b="0" i="1" smtClean="0">
                                        <a:solidFill>
                                          <a:schemeClr val="tx1"/>
                                        </a:solidFill>
                                        <a:latin typeface="Cambria Math" panose="02040503050406030204" pitchFamily="18" charset="0"/>
                                      </a:rPr>
                                    </m:ctrlPr>
                                  </m:dPr>
                                  <m:e>
                                    <m:sSup>
                                      <m:sSupPr>
                                        <m:ctrlPr>
                                          <a:rPr lang="en-NZ" sz="3200" b="0" i="1" smtClean="0">
                                            <a:solidFill>
                                              <a:schemeClr val="tx1"/>
                                            </a:solidFill>
                                            <a:latin typeface="Cambria Math" panose="02040503050406030204" pitchFamily="18" charset="0"/>
                                          </a:rPr>
                                        </m:ctrlPr>
                                      </m:sSupPr>
                                      <m:e>
                                        <m:r>
                                          <a:rPr lang="en-NZ" sz="3200" b="0" i="1" smtClean="0">
                                            <a:solidFill>
                                              <a:schemeClr val="tx1"/>
                                            </a:solidFill>
                                            <a:latin typeface="Cambria Math" panose="02040503050406030204" pitchFamily="18" charset="0"/>
                                            <a:ea typeface="Cambria Math" panose="02040503050406030204" pitchFamily="18" charset="0"/>
                                          </a:rPr>
                                          <m:t>𝜎</m:t>
                                        </m:r>
                                      </m:e>
                                      <m:sup>
                                        <m:r>
                                          <a:rPr lang="en-NZ" sz="3200" b="0" i="1" smtClean="0">
                                            <a:solidFill>
                                              <a:schemeClr val="tx1"/>
                                            </a:solidFill>
                                            <a:latin typeface="Cambria Math" panose="02040503050406030204" pitchFamily="18" charset="0"/>
                                          </a:rPr>
                                          <m:t>2</m:t>
                                        </m:r>
                                      </m:sup>
                                    </m:sSup>
                                  </m:e>
                                </m:d>
                                <m:r>
                                  <a:rPr lang="en-NZ" sz="3200" b="0" i="1" smtClean="0">
                                    <a:solidFill>
                                      <a:schemeClr val="tx1"/>
                                    </a:solidFill>
                                    <a:latin typeface="Cambria Math" panose="02040503050406030204" pitchFamily="18" charset="0"/>
                                  </a:rPr>
                                  <m:t>= </m:t>
                                </m:r>
                                <m:nary>
                                  <m:naryPr>
                                    <m:chr m:val="∑"/>
                                    <m:ctrlPr>
                                      <a:rPr lang="en-NZ" sz="3200" b="0" i="1" smtClean="0">
                                        <a:solidFill>
                                          <a:schemeClr val="tx1"/>
                                        </a:solidFill>
                                        <a:latin typeface="Cambria Math" panose="02040503050406030204" pitchFamily="18" charset="0"/>
                                      </a:rPr>
                                    </m:ctrlPr>
                                  </m:naryPr>
                                  <m:sub>
                                    <m:r>
                                      <m:rPr>
                                        <m:brk m:alnAt="23"/>
                                      </m:rPr>
                                      <a:rPr lang="en-NZ" sz="3200" b="0" i="1" smtClean="0">
                                        <a:solidFill>
                                          <a:schemeClr val="tx1"/>
                                        </a:solidFill>
                                        <a:latin typeface="Cambria Math" panose="02040503050406030204" pitchFamily="18" charset="0"/>
                                      </a:rPr>
                                      <m:t>𝑖</m:t>
                                    </m:r>
                                    <m:r>
                                      <a:rPr lang="en-NZ" sz="3200" b="0" i="1" smtClean="0">
                                        <a:solidFill>
                                          <a:schemeClr val="tx1"/>
                                        </a:solidFill>
                                        <a:latin typeface="Cambria Math" panose="02040503050406030204" pitchFamily="18" charset="0"/>
                                      </a:rPr>
                                      <m:t>=1</m:t>
                                    </m:r>
                                  </m:sub>
                                  <m:sup>
                                    <m:r>
                                      <a:rPr lang="en-NZ" sz="3200" b="0" i="1" smtClean="0">
                                        <a:solidFill>
                                          <a:schemeClr val="tx1"/>
                                        </a:solidFill>
                                        <a:latin typeface="Cambria Math" panose="02040503050406030204" pitchFamily="18" charset="0"/>
                                      </a:rPr>
                                      <m:t>𝑛</m:t>
                                    </m:r>
                                  </m:sup>
                                  <m:e>
                                    <m:d>
                                      <m:dPr>
                                        <m:ctrlPr>
                                          <a:rPr lang="en-NZ" sz="3200" b="0" i="1" smtClean="0">
                                            <a:solidFill>
                                              <a:schemeClr val="tx1"/>
                                            </a:solidFill>
                                            <a:latin typeface="Cambria Math" panose="02040503050406030204" pitchFamily="18" charset="0"/>
                                          </a:rPr>
                                        </m:ctrlPr>
                                      </m:dPr>
                                      <m:e>
                                        <m:sSub>
                                          <m:sSubPr>
                                            <m:ctrlPr>
                                              <a:rPr lang="en-NZ" sz="3200" b="0" i="1" smtClean="0">
                                                <a:solidFill>
                                                  <a:schemeClr val="tx1"/>
                                                </a:solidFill>
                                                <a:latin typeface="Cambria Math" panose="02040503050406030204" pitchFamily="18" charset="0"/>
                                              </a:rPr>
                                            </m:ctrlPr>
                                          </m:sSubPr>
                                          <m:e>
                                            <m:r>
                                              <a:rPr lang="en-NZ" sz="3200" b="0" i="1" smtClean="0">
                                                <a:solidFill>
                                                  <a:schemeClr val="tx1"/>
                                                </a:solidFill>
                                                <a:latin typeface="Cambria Math" panose="02040503050406030204" pitchFamily="18" charset="0"/>
                                              </a:rPr>
                                              <m:t>𝑃</m:t>
                                            </m:r>
                                          </m:e>
                                          <m:sub>
                                            <m:r>
                                              <a:rPr lang="en-NZ" sz="3200" b="0" i="1" smtClean="0">
                                                <a:solidFill>
                                                  <a:schemeClr val="tx1"/>
                                                </a:solidFill>
                                                <a:latin typeface="Cambria Math" panose="02040503050406030204" pitchFamily="18" charset="0"/>
                                              </a:rPr>
                                              <m:t>𝑖</m:t>
                                            </m:r>
                                          </m:sub>
                                        </m:sSub>
                                      </m:e>
                                    </m:d>
                                    <m:sSup>
                                      <m:sSupPr>
                                        <m:ctrlPr>
                                          <a:rPr lang="en-NZ" sz="3200" b="0" i="1" smtClean="0">
                                            <a:solidFill>
                                              <a:schemeClr val="tx1"/>
                                            </a:solidFill>
                                            <a:latin typeface="Cambria Math" panose="02040503050406030204" pitchFamily="18" charset="0"/>
                                          </a:rPr>
                                        </m:ctrlPr>
                                      </m:sSupPr>
                                      <m:e>
                                        <m:d>
                                          <m:dPr>
                                            <m:begChr m:val="["/>
                                            <m:endChr m:val="]"/>
                                            <m:ctrlPr>
                                              <a:rPr lang="en-NZ" sz="3200" b="0" i="1" smtClean="0">
                                                <a:solidFill>
                                                  <a:schemeClr val="tx1"/>
                                                </a:solidFill>
                                                <a:latin typeface="Cambria Math" panose="02040503050406030204" pitchFamily="18" charset="0"/>
                                              </a:rPr>
                                            </m:ctrlPr>
                                          </m:dPr>
                                          <m:e>
                                            <m:sSub>
                                              <m:sSubPr>
                                                <m:ctrlPr>
                                                  <a:rPr lang="en-NZ" sz="3200" b="0" i="1" smtClean="0">
                                                    <a:solidFill>
                                                      <a:schemeClr val="tx1"/>
                                                    </a:solidFill>
                                                    <a:latin typeface="Cambria Math" panose="02040503050406030204" pitchFamily="18" charset="0"/>
                                                  </a:rPr>
                                                </m:ctrlPr>
                                              </m:sSubPr>
                                              <m:e>
                                                <m:r>
                                                  <a:rPr lang="en-NZ" sz="3200" b="0" i="1" smtClean="0">
                                                    <a:solidFill>
                                                      <a:schemeClr val="tx1"/>
                                                    </a:solidFill>
                                                    <a:latin typeface="Cambria Math" panose="02040503050406030204" pitchFamily="18" charset="0"/>
                                                  </a:rPr>
                                                  <m:t>𝑅</m:t>
                                                </m:r>
                                              </m:e>
                                              <m:sub>
                                                <m:r>
                                                  <a:rPr lang="en-NZ" sz="3200" b="0" i="1" smtClean="0">
                                                    <a:solidFill>
                                                      <a:schemeClr val="tx1"/>
                                                    </a:solidFill>
                                                    <a:latin typeface="Cambria Math" panose="02040503050406030204" pitchFamily="18" charset="0"/>
                                                  </a:rPr>
                                                  <m:t>𝑖</m:t>
                                                </m:r>
                                              </m:sub>
                                            </m:sSub>
                                            <m:r>
                                              <a:rPr lang="en-NZ" sz="3200" b="0" i="1" smtClean="0">
                                                <a:solidFill>
                                                  <a:schemeClr val="tx1"/>
                                                </a:solidFill>
                                                <a:latin typeface="Cambria Math" panose="02040503050406030204" pitchFamily="18" charset="0"/>
                                              </a:rPr>
                                              <m:t>−</m:t>
                                            </m:r>
                                            <m:r>
                                              <a:rPr lang="en-NZ" sz="3200" b="0" i="1" smtClean="0">
                                                <a:solidFill>
                                                  <a:schemeClr val="tx1"/>
                                                </a:solidFill>
                                                <a:latin typeface="Cambria Math" panose="02040503050406030204" pitchFamily="18" charset="0"/>
                                              </a:rPr>
                                              <m:t>𝐸</m:t>
                                            </m:r>
                                            <m:r>
                                              <a:rPr lang="en-NZ" sz="3200" b="0" i="1" smtClean="0">
                                                <a:solidFill>
                                                  <a:schemeClr val="tx1"/>
                                                </a:solidFill>
                                                <a:latin typeface="Cambria Math" panose="02040503050406030204" pitchFamily="18" charset="0"/>
                                              </a:rPr>
                                              <m:t>(</m:t>
                                            </m:r>
                                            <m:sSub>
                                              <m:sSubPr>
                                                <m:ctrlPr>
                                                  <a:rPr lang="en-NZ" sz="2800" b="0" i="1" smtClean="0">
                                                    <a:solidFill>
                                                      <a:schemeClr val="tx1"/>
                                                    </a:solidFill>
                                                    <a:latin typeface="Cambria Math" panose="02040503050406030204" pitchFamily="18" charset="0"/>
                                                  </a:rPr>
                                                </m:ctrlPr>
                                              </m:sSubPr>
                                              <m:e>
                                                <m:r>
                                                  <a:rPr lang="en-NZ" sz="2800" b="0" i="1" smtClean="0">
                                                    <a:solidFill>
                                                      <a:schemeClr val="tx1"/>
                                                    </a:solidFill>
                                                    <a:latin typeface="Cambria Math" panose="02040503050406030204" pitchFamily="18" charset="0"/>
                                                  </a:rPr>
                                                  <m:t>𝑅</m:t>
                                                </m:r>
                                              </m:e>
                                              <m:sub>
                                                <m:r>
                                                  <a:rPr lang="en-NZ" sz="2800" b="0" i="1" smtClean="0">
                                                    <a:solidFill>
                                                      <a:schemeClr val="tx1"/>
                                                    </a:solidFill>
                                                    <a:latin typeface="Cambria Math" panose="02040503050406030204" pitchFamily="18" charset="0"/>
                                                  </a:rPr>
                                                  <m:t>𝑖</m:t>
                                                </m:r>
                                              </m:sub>
                                            </m:sSub>
                                            <m:r>
                                              <a:rPr lang="en-NZ" sz="3200" b="0" i="1" smtClean="0">
                                                <a:solidFill>
                                                  <a:schemeClr val="tx1"/>
                                                </a:solidFill>
                                                <a:latin typeface="Cambria Math" panose="02040503050406030204" pitchFamily="18" charset="0"/>
                                              </a:rPr>
                                              <m:t>)</m:t>
                                            </m:r>
                                          </m:e>
                                        </m:d>
                                      </m:e>
                                      <m:sup>
                                        <m:r>
                                          <a:rPr lang="en-NZ" sz="3200" b="0" i="1" smtClean="0">
                                            <a:solidFill>
                                              <a:schemeClr val="tx1"/>
                                            </a:solidFill>
                                            <a:latin typeface="Cambria Math" panose="02040503050406030204" pitchFamily="18" charset="0"/>
                                          </a:rPr>
                                          <m:t>2</m:t>
                                        </m:r>
                                      </m:sup>
                                    </m:sSup>
                                  </m:e>
                                </m:nary>
                              </m:oMath>
                            </m:oMathPara>
                          </a14:m>
                          <a:endParaRPr lang="en-NZ" sz="2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3200" b="0" i="1" smtClean="0">
                                    <a:solidFill>
                                      <a:schemeClr val="tx1"/>
                                    </a:solidFill>
                                    <a:latin typeface="Cambria Math" panose="02040503050406030204" pitchFamily="18" charset="0"/>
                                  </a:rPr>
                                  <m:t>𝑆𝑡𝑑</m:t>
                                </m:r>
                                <m:r>
                                  <a:rPr lang="en-NZ" sz="3200" b="0" i="1" smtClean="0">
                                    <a:solidFill>
                                      <a:schemeClr val="tx1"/>
                                    </a:solidFill>
                                    <a:latin typeface="Cambria Math" panose="02040503050406030204" pitchFamily="18" charset="0"/>
                                  </a:rPr>
                                  <m:t>.</m:t>
                                </m:r>
                                <m:r>
                                  <a:rPr lang="en-NZ" sz="3200" b="0" i="1" smtClean="0">
                                    <a:solidFill>
                                      <a:schemeClr val="tx1"/>
                                    </a:solidFill>
                                    <a:latin typeface="Cambria Math" panose="02040503050406030204" pitchFamily="18" charset="0"/>
                                  </a:rPr>
                                  <m:t>𝐷𝑒𝑣</m:t>
                                </m:r>
                                <m:r>
                                  <a:rPr lang="en-NZ" sz="3200" b="0" i="1" smtClean="0">
                                    <a:solidFill>
                                      <a:schemeClr val="tx1"/>
                                    </a:solidFill>
                                    <a:latin typeface="Cambria Math" panose="02040503050406030204" pitchFamily="18" charset="0"/>
                                  </a:rPr>
                                  <m:t>.</m:t>
                                </m:r>
                                <m:d>
                                  <m:dPr>
                                    <m:ctrlPr>
                                      <a:rPr lang="en-NZ" sz="3200" b="0" i="1" smtClean="0">
                                        <a:solidFill>
                                          <a:schemeClr val="tx1"/>
                                        </a:solidFill>
                                        <a:latin typeface="Cambria Math" panose="02040503050406030204" pitchFamily="18" charset="0"/>
                                      </a:rPr>
                                    </m:ctrlPr>
                                  </m:dPr>
                                  <m:e>
                                    <m:r>
                                      <a:rPr lang="en-NZ" sz="3200" b="0" i="1" smtClean="0">
                                        <a:solidFill>
                                          <a:schemeClr val="tx1"/>
                                        </a:solidFill>
                                        <a:latin typeface="Cambria Math" panose="02040503050406030204" pitchFamily="18" charset="0"/>
                                        <a:ea typeface="Cambria Math" panose="02040503050406030204" pitchFamily="18" charset="0"/>
                                      </a:rPr>
                                      <m:t>𝜎</m:t>
                                    </m:r>
                                  </m:e>
                                </m:d>
                                <m:r>
                                  <a:rPr lang="en-NZ" sz="3200" b="0" i="1" smtClean="0">
                                    <a:solidFill>
                                      <a:schemeClr val="tx1"/>
                                    </a:solidFill>
                                    <a:latin typeface="Cambria Math" panose="02040503050406030204" pitchFamily="18" charset="0"/>
                                  </a:rPr>
                                  <m:t>=</m:t>
                                </m:r>
                                <m:rad>
                                  <m:radPr>
                                    <m:degHide m:val="on"/>
                                    <m:ctrlPr>
                                      <a:rPr lang="en-NZ" sz="3200" b="0" i="1" smtClean="0">
                                        <a:solidFill>
                                          <a:schemeClr val="tx1"/>
                                        </a:solidFill>
                                        <a:latin typeface="Cambria Math" panose="02040503050406030204" pitchFamily="18" charset="0"/>
                                      </a:rPr>
                                    </m:ctrlPr>
                                  </m:radPr>
                                  <m:deg/>
                                  <m:e>
                                    <m:nary>
                                      <m:naryPr>
                                        <m:chr m:val="∑"/>
                                        <m:ctrlPr>
                                          <a:rPr lang="en-NZ" sz="3200" b="0" i="1" smtClean="0">
                                            <a:solidFill>
                                              <a:schemeClr val="tx1"/>
                                            </a:solidFill>
                                            <a:latin typeface="Cambria Math" panose="02040503050406030204" pitchFamily="18" charset="0"/>
                                          </a:rPr>
                                        </m:ctrlPr>
                                      </m:naryPr>
                                      <m:sub>
                                        <m:r>
                                          <m:rPr>
                                            <m:brk m:alnAt="23"/>
                                          </m:rPr>
                                          <a:rPr lang="en-NZ" sz="3200" b="0" i="1" smtClean="0">
                                            <a:solidFill>
                                              <a:schemeClr val="tx1"/>
                                            </a:solidFill>
                                            <a:latin typeface="Cambria Math" panose="02040503050406030204" pitchFamily="18" charset="0"/>
                                          </a:rPr>
                                          <m:t>𝑖</m:t>
                                        </m:r>
                                        <m:r>
                                          <a:rPr lang="en-NZ" sz="3200" b="0" i="1" smtClean="0">
                                            <a:solidFill>
                                              <a:schemeClr val="tx1"/>
                                            </a:solidFill>
                                            <a:latin typeface="Cambria Math" panose="02040503050406030204" pitchFamily="18" charset="0"/>
                                          </a:rPr>
                                          <m:t>=1</m:t>
                                        </m:r>
                                      </m:sub>
                                      <m:sup>
                                        <m:r>
                                          <a:rPr lang="en-NZ" sz="3200" b="0" i="1" smtClean="0">
                                            <a:solidFill>
                                              <a:schemeClr val="tx1"/>
                                            </a:solidFill>
                                            <a:latin typeface="Cambria Math" panose="02040503050406030204" pitchFamily="18" charset="0"/>
                                          </a:rPr>
                                          <m:t>𝑛</m:t>
                                        </m:r>
                                      </m:sup>
                                      <m:e>
                                        <m:d>
                                          <m:dPr>
                                            <m:ctrlPr>
                                              <a:rPr lang="en-NZ" sz="3200" b="0" i="1" smtClean="0">
                                                <a:solidFill>
                                                  <a:schemeClr val="tx1"/>
                                                </a:solidFill>
                                                <a:latin typeface="Cambria Math" panose="02040503050406030204" pitchFamily="18" charset="0"/>
                                              </a:rPr>
                                            </m:ctrlPr>
                                          </m:dPr>
                                          <m:e>
                                            <m:sSub>
                                              <m:sSubPr>
                                                <m:ctrlPr>
                                                  <a:rPr lang="en-NZ" sz="3200" b="0" i="1" smtClean="0">
                                                    <a:solidFill>
                                                      <a:schemeClr val="tx1"/>
                                                    </a:solidFill>
                                                    <a:latin typeface="Cambria Math" panose="02040503050406030204" pitchFamily="18" charset="0"/>
                                                  </a:rPr>
                                                </m:ctrlPr>
                                              </m:sSubPr>
                                              <m:e>
                                                <m:r>
                                                  <a:rPr lang="en-NZ" sz="3200" b="0" i="1" smtClean="0">
                                                    <a:solidFill>
                                                      <a:schemeClr val="tx1"/>
                                                    </a:solidFill>
                                                    <a:latin typeface="Cambria Math" panose="02040503050406030204" pitchFamily="18" charset="0"/>
                                                  </a:rPr>
                                                  <m:t>𝑃</m:t>
                                                </m:r>
                                              </m:e>
                                              <m:sub>
                                                <m:r>
                                                  <a:rPr lang="en-NZ" sz="3200" b="0" i="1" smtClean="0">
                                                    <a:solidFill>
                                                      <a:schemeClr val="tx1"/>
                                                    </a:solidFill>
                                                    <a:latin typeface="Cambria Math" panose="02040503050406030204" pitchFamily="18" charset="0"/>
                                                  </a:rPr>
                                                  <m:t>𝑖</m:t>
                                                </m:r>
                                              </m:sub>
                                            </m:sSub>
                                          </m:e>
                                        </m:d>
                                        <m:sSup>
                                          <m:sSupPr>
                                            <m:ctrlPr>
                                              <a:rPr lang="en-NZ" sz="3200" b="0" i="1" smtClean="0">
                                                <a:solidFill>
                                                  <a:schemeClr val="tx1"/>
                                                </a:solidFill>
                                                <a:latin typeface="Cambria Math" panose="02040503050406030204" pitchFamily="18" charset="0"/>
                                              </a:rPr>
                                            </m:ctrlPr>
                                          </m:sSupPr>
                                          <m:e>
                                            <m:d>
                                              <m:dPr>
                                                <m:begChr m:val="["/>
                                                <m:endChr m:val="]"/>
                                                <m:ctrlPr>
                                                  <a:rPr lang="en-NZ" sz="3200" b="0" i="1" smtClean="0">
                                                    <a:solidFill>
                                                      <a:schemeClr val="tx1"/>
                                                    </a:solidFill>
                                                    <a:latin typeface="Cambria Math" panose="02040503050406030204" pitchFamily="18" charset="0"/>
                                                  </a:rPr>
                                                </m:ctrlPr>
                                              </m:dPr>
                                              <m:e>
                                                <m:sSub>
                                                  <m:sSubPr>
                                                    <m:ctrlPr>
                                                      <a:rPr lang="en-NZ" sz="3200" b="0" i="1" smtClean="0">
                                                        <a:solidFill>
                                                          <a:schemeClr val="tx1"/>
                                                        </a:solidFill>
                                                        <a:latin typeface="Cambria Math" panose="02040503050406030204" pitchFamily="18" charset="0"/>
                                                      </a:rPr>
                                                    </m:ctrlPr>
                                                  </m:sSubPr>
                                                  <m:e>
                                                    <m:r>
                                                      <a:rPr lang="en-NZ" sz="3200" b="0" i="1" smtClean="0">
                                                        <a:solidFill>
                                                          <a:schemeClr val="tx1"/>
                                                        </a:solidFill>
                                                        <a:latin typeface="Cambria Math" panose="02040503050406030204" pitchFamily="18" charset="0"/>
                                                      </a:rPr>
                                                      <m:t>𝑅</m:t>
                                                    </m:r>
                                                  </m:e>
                                                  <m:sub>
                                                    <m:r>
                                                      <a:rPr lang="en-NZ" sz="3200" b="0" i="1" smtClean="0">
                                                        <a:solidFill>
                                                          <a:schemeClr val="tx1"/>
                                                        </a:solidFill>
                                                        <a:latin typeface="Cambria Math" panose="02040503050406030204" pitchFamily="18" charset="0"/>
                                                      </a:rPr>
                                                      <m:t>𝑖</m:t>
                                                    </m:r>
                                                  </m:sub>
                                                </m:sSub>
                                                <m:r>
                                                  <a:rPr lang="en-NZ" sz="3200" b="0" i="1" smtClean="0">
                                                    <a:solidFill>
                                                      <a:schemeClr val="tx1"/>
                                                    </a:solidFill>
                                                    <a:latin typeface="Cambria Math" panose="02040503050406030204" pitchFamily="18" charset="0"/>
                                                  </a:rPr>
                                                  <m:t>−</m:t>
                                                </m:r>
                                                <m:r>
                                                  <a:rPr lang="en-NZ" sz="3200" b="0" i="1" smtClean="0">
                                                    <a:solidFill>
                                                      <a:schemeClr val="tx1"/>
                                                    </a:solidFill>
                                                    <a:latin typeface="Cambria Math" panose="02040503050406030204" pitchFamily="18" charset="0"/>
                                                  </a:rPr>
                                                  <m:t>𝐸</m:t>
                                                </m:r>
                                                <m:r>
                                                  <a:rPr lang="en-NZ" sz="3200" b="0" i="1" smtClean="0">
                                                    <a:solidFill>
                                                      <a:schemeClr val="tx1"/>
                                                    </a:solidFill>
                                                    <a:latin typeface="Cambria Math" panose="02040503050406030204" pitchFamily="18" charset="0"/>
                                                  </a:rPr>
                                                  <m:t>(</m:t>
                                                </m:r>
                                                <m:sSub>
                                                  <m:sSubPr>
                                                    <m:ctrlPr>
                                                      <a:rPr lang="en-NZ" sz="2800" b="0" i="1" smtClean="0">
                                                        <a:solidFill>
                                                          <a:schemeClr val="tx1"/>
                                                        </a:solidFill>
                                                        <a:latin typeface="Cambria Math" panose="02040503050406030204" pitchFamily="18" charset="0"/>
                                                      </a:rPr>
                                                    </m:ctrlPr>
                                                  </m:sSubPr>
                                                  <m:e>
                                                    <m:r>
                                                      <a:rPr lang="en-NZ" sz="2800" b="0" i="1" smtClean="0">
                                                        <a:solidFill>
                                                          <a:schemeClr val="tx1"/>
                                                        </a:solidFill>
                                                        <a:latin typeface="Cambria Math" panose="02040503050406030204" pitchFamily="18" charset="0"/>
                                                      </a:rPr>
                                                      <m:t>𝑅</m:t>
                                                    </m:r>
                                                  </m:e>
                                                  <m:sub>
                                                    <m:r>
                                                      <a:rPr lang="en-NZ" sz="2800" b="0" i="1" smtClean="0">
                                                        <a:solidFill>
                                                          <a:schemeClr val="tx1"/>
                                                        </a:solidFill>
                                                        <a:latin typeface="Cambria Math" panose="02040503050406030204" pitchFamily="18" charset="0"/>
                                                      </a:rPr>
                                                      <m:t>𝑖</m:t>
                                                    </m:r>
                                                  </m:sub>
                                                </m:sSub>
                                                <m:r>
                                                  <a:rPr lang="en-NZ" sz="3200" b="0" i="1" smtClean="0">
                                                    <a:solidFill>
                                                      <a:schemeClr val="tx1"/>
                                                    </a:solidFill>
                                                    <a:latin typeface="Cambria Math" panose="02040503050406030204" pitchFamily="18" charset="0"/>
                                                  </a:rPr>
                                                  <m:t>)</m:t>
                                                </m:r>
                                              </m:e>
                                            </m:d>
                                          </m:e>
                                          <m:sup>
                                            <m:r>
                                              <a:rPr lang="en-NZ" sz="3200" b="0" i="1" smtClean="0">
                                                <a:solidFill>
                                                  <a:schemeClr val="tx1"/>
                                                </a:solidFill>
                                                <a:latin typeface="Cambria Math" panose="02040503050406030204" pitchFamily="18" charset="0"/>
                                              </a:rPr>
                                              <m:t>2</m:t>
                                            </m:r>
                                          </m:sup>
                                        </m:sSup>
                                      </m:e>
                                    </m:nary>
                                  </m:e>
                                </m:rad>
                              </m:oMath>
                            </m:oMathPara>
                          </a14:m>
                          <a:endParaRPr lang="en-NZ" sz="2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𝐶𝑉</m:t>
                                </m:r>
                                <m:r>
                                  <a:rPr lang="en-NZ" sz="2800" b="0" i="1" smtClean="0">
                                    <a:latin typeface="Cambria Math" panose="02040503050406030204" pitchFamily="18" charset="0"/>
                                  </a:rPr>
                                  <m:t>=</m:t>
                                </m:r>
                                <m:f>
                                  <m:fPr>
                                    <m:ctrlPr>
                                      <a:rPr lang="en-NZ" sz="2800" b="0" i="1" smtClean="0">
                                        <a:latin typeface="Cambria Math" panose="02040503050406030204" pitchFamily="18" charset="0"/>
                                      </a:rPr>
                                    </m:ctrlPr>
                                  </m:fPr>
                                  <m:num>
                                    <m:r>
                                      <a:rPr lang="en-NZ" sz="2800" b="0" i="1" smtClean="0">
                                        <a:latin typeface="Cambria Math" panose="02040503050406030204" pitchFamily="18" charset="0"/>
                                      </a:rPr>
                                      <m:t>𝑆𝑡𝑎𝑛𝑑𝑎𝑟𝑑</m:t>
                                    </m:r>
                                    <m:r>
                                      <a:rPr lang="en-NZ" sz="2800" b="0" i="1" smtClean="0">
                                        <a:latin typeface="Cambria Math" panose="02040503050406030204" pitchFamily="18" charset="0"/>
                                      </a:rPr>
                                      <m:t> </m:t>
                                    </m:r>
                                    <m:r>
                                      <a:rPr lang="en-NZ" sz="2800" b="0" i="1" smtClean="0">
                                        <a:latin typeface="Cambria Math" panose="02040503050406030204" pitchFamily="18" charset="0"/>
                                      </a:rPr>
                                      <m:t>𝐷𝑒𝑣𝑖𝑎𝑡𝑖𝑜𝑛</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𝑅𝑒𝑡𝑢𝑟𝑛𝑠</m:t>
                                    </m:r>
                                  </m:num>
                                  <m:den>
                                    <m:r>
                                      <a:rPr lang="en-NZ" sz="2800" b="0" i="1" smtClean="0">
                                        <a:latin typeface="Cambria Math" panose="02040503050406030204" pitchFamily="18" charset="0"/>
                                      </a:rPr>
                                      <m:t>𝐸𝑥𝑝𝑒𝑐𝑡𝑒𝑑</m:t>
                                    </m:r>
                                    <m:r>
                                      <a:rPr lang="en-NZ" sz="2800" b="0" i="1" smtClean="0">
                                        <a:latin typeface="Cambria Math" panose="02040503050406030204" pitchFamily="18" charset="0"/>
                                      </a:rPr>
                                      <m:t> </m:t>
                                    </m:r>
                                    <m:r>
                                      <a:rPr lang="en-NZ" sz="2800" b="0" i="1" smtClean="0">
                                        <a:latin typeface="Cambria Math" panose="02040503050406030204" pitchFamily="18" charset="0"/>
                                      </a:rPr>
                                      <m:t>𝑅𝑎𝑡𝑒</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𝑅𝑒𝑡𝑢𝑟𝑛</m:t>
                                    </m:r>
                                  </m:den>
                                </m:f>
                              </m:oMath>
                            </m:oMathPara>
                          </a14:m>
                          <a:endParaRPr lang="en-NZ" sz="2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Choice>
        <mc:Fallback xmlns="">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641467730"/>
                  </p:ext>
                </p:extLst>
              </p:nvPr>
            </p:nvGraphicFramePr>
            <p:xfrm>
              <a:off x="2031983" y="3087489"/>
              <a:ext cx="20246125" cy="3827888"/>
            </p:xfrm>
            <a:graphic>
              <a:graphicData uri="http://schemas.openxmlformats.org/drawingml/2006/table">
                <a:tbl>
                  <a:tblPr firstRow="1" bandRow="1">
                    <a:tableStyleId>{5C22544A-7EE6-4342-B048-85BDC9FD1C3A}</a:tableStyleId>
                  </a:tblPr>
                  <a:tblGrid>
                    <a:gridCol w="7127372">
                      <a:extLst>
                        <a:ext uri="{9D8B030D-6E8A-4147-A177-3AD203B41FA5}">
                          <a16:colId xmlns:a16="http://schemas.microsoft.com/office/drawing/2014/main" val="20001"/>
                        </a:ext>
                      </a:extLst>
                    </a:gridCol>
                    <a:gridCol w="6931861">
                      <a:extLst>
                        <a:ext uri="{9D8B030D-6E8A-4147-A177-3AD203B41FA5}">
                          <a16:colId xmlns:a16="http://schemas.microsoft.com/office/drawing/2014/main" val="20002"/>
                        </a:ext>
                      </a:extLst>
                    </a:gridCol>
                    <a:gridCol w="6186892">
                      <a:extLst>
                        <a:ext uri="{9D8B030D-6E8A-4147-A177-3AD203B41FA5}">
                          <a16:colId xmlns:a16="http://schemas.microsoft.com/office/drawing/2014/main" val="20003"/>
                        </a:ext>
                      </a:extLst>
                    </a:gridCol>
                  </a:tblGrid>
                  <a:tr h="677885">
                    <a:tc gridSpan="2">
                      <a:txBody>
                        <a:bodyPr/>
                        <a:lstStyle/>
                        <a:p>
                          <a:pPr algn="ctr"/>
                          <a:r>
                            <a:rPr lang="en-NZ" sz="2800" b="1" dirty="0" smtClean="0">
                              <a:solidFill>
                                <a:srgbClr val="2B47E7"/>
                              </a:solidFill>
                              <a:latin typeface="+mn-lt"/>
                            </a:rPr>
                            <a:t>Absolute</a:t>
                          </a:r>
                          <a:r>
                            <a:rPr lang="en-NZ" sz="2800" b="1" dirty="0" smtClean="0">
                              <a:solidFill>
                                <a:schemeClr val="tx1"/>
                              </a:solidFill>
                              <a:latin typeface="+mn-lt"/>
                            </a:rPr>
                            <a:t> Risk Measures</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b="1" dirty="0" smtClean="0">
                              <a:solidFill>
                                <a:srgbClr val="2B47E7"/>
                              </a:solidFill>
                              <a:latin typeface="+mn-lt"/>
                            </a:rPr>
                            <a:t>Relative</a:t>
                          </a:r>
                          <a:r>
                            <a:rPr lang="en-NZ" sz="2800" b="1" baseline="0" dirty="0" smtClean="0">
                              <a:solidFill>
                                <a:schemeClr val="tx1"/>
                              </a:solidFill>
                              <a:latin typeface="+mn-lt"/>
                            </a:rPr>
                            <a:t> Risk Measure</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marL="0" algn="ctr" defTabSz="1828800" rtl="0" eaLnBrk="1" latinLnBrk="0" hangingPunct="1"/>
                          <a:r>
                            <a:rPr lang="en-NZ" sz="2800" b="1" kern="1200" dirty="0" smtClean="0">
                              <a:solidFill>
                                <a:schemeClr val="tx1"/>
                              </a:solidFill>
                              <a:latin typeface="+mn-lt"/>
                              <a:ea typeface="+mn-ea"/>
                              <a:cs typeface="+mn-cs"/>
                            </a:rPr>
                            <a:t>Variance</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smtClean="0">
                              <a:solidFill>
                                <a:schemeClr val="tx1"/>
                              </a:solidFill>
                              <a:latin typeface="+mn-lt"/>
                              <a:ea typeface="+mn-ea"/>
                              <a:cs typeface="+mn-cs"/>
                            </a:rPr>
                            <a:t>Standard Deviation</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smtClean="0">
                              <a:solidFill>
                                <a:schemeClr val="tx1"/>
                              </a:solidFill>
                              <a:latin typeface="+mn-lt"/>
                              <a:ea typeface="+mn-ea"/>
                              <a:cs typeface="+mn-cs"/>
                            </a:rPr>
                            <a:t>Coefficient of Variation</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98875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6" t="-92661" r="-184346" b="-61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812" t="-92661" r="-89367" b="-61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389" t="-92661" r="-197" b="-612"/>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5604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3" y="2030400"/>
            <a:ext cx="18438107" cy="1045309"/>
          </a:xfrm>
        </p:spPr>
        <p:txBody>
          <a:bodyPr>
            <a:normAutofit fontScale="90000"/>
          </a:bodyPr>
          <a:lstStyle/>
          <a:p>
            <a:r>
              <a:rPr lang="en-NZ" dirty="0"/>
              <a:t>Example: </a:t>
            </a:r>
            <a:r>
              <a:rPr lang="en-NZ" dirty="0">
                <a:solidFill>
                  <a:srgbClr val="2B47E7"/>
                </a:solidFill>
              </a:rPr>
              <a:t>Absolute</a:t>
            </a:r>
            <a:r>
              <a:rPr lang="en-NZ" dirty="0"/>
              <a:t> Risk Measures (i.e. Variance and Standard Deviation)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87902721"/>
                  </p:ext>
                </p:extLst>
              </p:nvPr>
            </p:nvGraphicFramePr>
            <p:xfrm>
              <a:off x="2031984" y="3531324"/>
              <a:ext cx="19969194" cy="2294255"/>
            </p:xfrm>
            <a:graphic>
              <a:graphicData uri="http://schemas.openxmlformats.org/drawingml/2006/table">
                <a:tbl>
                  <a:tblPr firstRow="1" bandRow="1">
                    <a:tableStyleId>{5C22544A-7EE6-4342-B048-85BDC9FD1C3A}</a:tableStyleId>
                  </a:tblPr>
                  <a:tblGrid>
                    <a:gridCol w="2593384">
                      <a:extLst>
                        <a:ext uri="{9D8B030D-6E8A-4147-A177-3AD203B41FA5}">
                          <a16:colId xmlns:a16="http://schemas.microsoft.com/office/drawing/2014/main" val="20002"/>
                        </a:ext>
                      </a:extLst>
                    </a:gridCol>
                    <a:gridCol w="2588365">
                      <a:extLst>
                        <a:ext uri="{9D8B030D-6E8A-4147-A177-3AD203B41FA5}">
                          <a16:colId xmlns:a16="http://schemas.microsoft.com/office/drawing/2014/main" val="20003"/>
                        </a:ext>
                      </a:extLst>
                    </a:gridCol>
                    <a:gridCol w="4073862">
                      <a:extLst>
                        <a:ext uri="{9D8B030D-6E8A-4147-A177-3AD203B41FA5}">
                          <a16:colId xmlns:a16="http://schemas.microsoft.com/office/drawing/2014/main" val="20004"/>
                        </a:ext>
                      </a:extLst>
                    </a:gridCol>
                    <a:gridCol w="4090343">
                      <a:extLst>
                        <a:ext uri="{9D8B030D-6E8A-4147-A177-3AD203B41FA5}">
                          <a16:colId xmlns:a16="http://schemas.microsoft.com/office/drawing/2014/main" val="20005"/>
                        </a:ext>
                      </a:extLst>
                    </a:gridCol>
                    <a:gridCol w="3311620">
                      <a:extLst>
                        <a:ext uri="{9D8B030D-6E8A-4147-A177-3AD203B41FA5}">
                          <a16:colId xmlns:a16="http://schemas.microsoft.com/office/drawing/2014/main" val="20006"/>
                        </a:ext>
                      </a:extLst>
                    </a:gridCol>
                    <a:gridCol w="3311620">
                      <a:extLst>
                        <a:ext uri="{9D8B030D-6E8A-4147-A177-3AD203B41FA5}">
                          <a16:colId xmlns:a16="http://schemas.microsoft.com/office/drawing/2014/main" val="20007"/>
                        </a:ext>
                      </a:extLst>
                    </a:gridCol>
                  </a:tblGrid>
                  <a:tr h="0">
                    <a:tc>
                      <a:txBody>
                        <a:bodyPr/>
                        <a:lstStyle/>
                        <a:p>
                          <a:pPr algn="ct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𝑷</m:t>
                                    </m:r>
                                  </m:e>
                                  <m:sub>
                                    <m:r>
                                      <a:rPr lang="en-NZ" sz="2400" b="1" i="1" smtClean="0">
                                        <a:solidFill>
                                          <a:schemeClr val="tx1"/>
                                        </a:solidFill>
                                        <a:latin typeface="Cambria Math" panose="02040503050406030204" pitchFamily="18" charset="0"/>
                                      </a:rPr>
                                      <m:t>𝒊</m:t>
                                    </m:r>
                                  </m:sub>
                                </m:sSub>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𝑷</m:t>
                                    </m:r>
                                  </m:e>
                                  <m:sub>
                                    <m:r>
                                      <a:rPr lang="en-NZ" sz="2400" b="1" i="1" smtClean="0">
                                        <a:solidFill>
                                          <a:schemeClr val="tx1"/>
                                        </a:solidFill>
                                        <a:latin typeface="Cambria Math" panose="02040503050406030204" pitchFamily="18" charset="0"/>
                                      </a:rPr>
                                      <m:t>𝒊</m:t>
                                    </m:r>
                                  </m:sub>
                                </m:sSub>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NZ" sz="2400" b="1" i="1" smtClean="0">
                                        <a:solidFill>
                                          <a:schemeClr val="tx1"/>
                                        </a:solidFill>
                                        <a:latin typeface="Cambria Math" panose="02040503050406030204" pitchFamily="18" charset="0"/>
                                      </a:rPr>
                                    </m:ctrlPr>
                                  </m:sSupPr>
                                  <m:e>
                                    <m:d>
                                      <m:dPr>
                                        <m:begChr m:val="["/>
                                        <m:endChr m:val="]"/>
                                        <m:ctrlPr>
                                          <a:rPr lang="en-NZ" sz="2400" b="1" i="1" smtClean="0">
                                            <a:solidFill>
                                              <a:schemeClr val="tx1"/>
                                            </a:solidFill>
                                            <a:latin typeface="Cambria Math" panose="02040503050406030204" pitchFamily="18" charset="0"/>
                                          </a:rPr>
                                        </m:ctrlPr>
                                      </m:dPr>
                                      <m:e>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m:rPr>
                                            <m:nor/>
                                          </m:rPr>
                                          <a:rPr lang="en-NZ" sz="2400" b="1" dirty="0">
                                            <a:solidFill>
                                              <a:schemeClr val="tx1"/>
                                            </a:solidFill>
                                          </a:rPr>
                                          <m:t> </m:t>
                                        </m:r>
                                      </m:e>
                                    </m:d>
                                  </m:e>
                                  <m:sup>
                                    <m:r>
                                      <a:rPr lang="en-NZ" sz="2400" b="1" i="1" smtClean="0">
                                        <a:solidFill>
                                          <a:schemeClr val="tx1"/>
                                        </a:solidFill>
                                        <a:latin typeface="Cambria Math" panose="02040503050406030204" pitchFamily="18" charset="0"/>
                                      </a:rPr>
                                      <m:t>𝟐</m:t>
                                    </m:r>
                                  </m:sup>
                                </m:sSup>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NZ" sz="2400" b="1" i="1" smtClean="0">
                                        <a:solidFill>
                                          <a:schemeClr val="tx1"/>
                                        </a:solidFill>
                                        <a:latin typeface="Cambria Math" panose="02040503050406030204" pitchFamily="18" charset="0"/>
                                      </a:rPr>
                                    </m:ctrlPr>
                                  </m:sSupPr>
                                  <m:e>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𝑷</m:t>
                                        </m:r>
                                      </m:e>
                                      <m:sub>
                                        <m:r>
                                          <a:rPr lang="en-NZ" sz="2400" b="1" i="1" smtClean="0">
                                            <a:solidFill>
                                              <a:schemeClr val="tx1"/>
                                            </a:solidFill>
                                            <a:latin typeface="Cambria Math" panose="02040503050406030204" pitchFamily="18" charset="0"/>
                                          </a:rPr>
                                          <m:t>𝒊</m:t>
                                        </m:r>
                                      </m:sub>
                                    </m:sSub>
                                    <m:d>
                                      <m:dPr>
                                        <m:begChr m:val="["/>
                                        <m:endChr m:val="]"/>
                                        <m:ctrlPr>
                                          <a:rPr lang="en-NZ" sz="2400" b="1" i="1" smtClean="0">
                                            <a:solidFill>
                                              <a:schemeClr val="tx1"/>
                                            </a:solidFill>
                                            <a:latin typeface="Cambria Math" panose="02040503050406030204" pitchFamily="18" charset="0"/>
                                          </a:rPr>
                                        </m:ctrlPr>
                                      </m:dPr>
                                      <m:e>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m:rPr>
                                            <m:nor/>
                                          </m:rPr>
                                          <a:rPr lang="en-NZ" sz="2400" b="1" dirty="0">
                                            <a:solidFill>
                                              <a:schemeClr val="tx1"/>
                                            </a:solidFill>
                                          </a:rPr>
                                          <m:t> </m:t>
                                        </m:r>
                                      </m:e>
                                    </m:d>
                                  </m:e>
                                  <m:sup>
                                    <m:r>
                                      <a:rPr lang="en-NZ" sz="2400" b="1" i="1" smtClean="0">
                                        <a:solidFill>
                                          <a:schemeClr val="tx1"/>
                                        </a:solidFill>
                                        <a:latin typeface="Cambria Math" panose="02040503050406030204" pitchFamily="18" charset="0"/>
                                      </a:rPr>
                                      <m:t>𝟐</m:t>
                                    </m:r>
                                  </m:sup>
                                </m:sSup>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0.002535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0.0729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0.010935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0.000630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oMath>
                          </a14:m>
                          <a:r>
                            <a:rPr lang="en-NZ" sz="2400" b="1" dirty="0">
                              <a:solidFill>
                                <a:schemeClr val="tx1"/>
                              </a:solidFill>
                            </a:rPr>
                            <a:t> = </a:t>
                          </a:r>
                          <a:r>
                            <a:rPr lang="el-GR" sz="2400" b="1" dirty="0">
                              <a:solidFill>
                                <a:schemeClr val="tx1"/>
                              </a:solidFill>
                            </a:rPr>
                            <a:t>Σ</a:t>
                          </a:r>
                          <a:r>
                            <a:rPr lang="en-NZ" sz="2400" b="1" dirty="0">
                              <a:solidFill>
                                <a:schemeClr val="tx1"/>
                              </a:solidFill>
                            </a:rPr>
                            <a:t> </a:t>
                          </a:r>
                          <a14:m>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𝑷</m:t>
                                  </m:r>
                                </m:e>
                                <m:sub>
                                  <m:r>
                                    <a:rPr lang="en-NZ" sz="2400" b="1" i="1" smtClean="0">
                                      <a:solidFill>
                                        <a:schemeClr val="tx1"/>
                                      </a:solidFill>
                                      <a:latin typeface="Cambria Math" panose="02040503050406030204" pitchFamily="18" charset="0"/>
                                    </a:rPr>
                                    <m:t>𝒊</m:t>
                                  </m:r>
                                </m:sub>
                              </m:sSub>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𝑹</m:t>
                                  </m:r>
                                </m:e>
                                <m:sub>
                                  <m:r>
                                    <a:rPr lang="en-NZ" sz="2400" b="1" i="1" smtClean="0">
                                      <a:solidFill>
                                        <a:schemeClr val="tx1"/>
                                      </a:solidFill>
                                      <a:latin typeface="Cambria Math" panose="02040503050406030204" pitchFamily="18" charset="0"/>
                                    </a:rPr>
                                    <m:t>𝒊</m:t>
                                  </m:r>
                                </m:sub>
                              </m:sSub>
                            </m:oMath>
                          </a14:m>
                          <a:r>
                            <a:rPr lang="en-NZ" sz="2400" b="1" dirty="0">
                              <a:solidFill>
                                <a:schemeClr val="tx1"/>
                              </a:solidFill>
                            </a:rPr>
                            <a:t> = 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b="1" dirty="0">
                              <a:solidFill>
                                <a:schemeClr val="tx1"/>
                              </a:solidFill>
                            </a:rPr>
                            <a:t>0.014100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5" name="Table 4">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87902721"/>
                  </p:ext>
                </p:extLst>
              </p:nvPr>
            </p:nvGraphicFramePr>
            <p:xfrm>
              <a:off x="2031984" y="3531324"/>
              <a:ext cx="19969194" cy="2294255"/>
            </p:xfrm>
            <a:graphic>
              <a:graphicData uri="http://schemas.openxmlformats.org/drawingml/2006/table">
                <a:tbl>
                  <a:tblPr firstRow="1" bandRow="1">
                    <a:tableStyleId>{5C22544A-7EE6-4342-B048-85BDC9FD1C3A}</a:tableStyleId>
                  </a:tblPr>
                  <a:tblGrid>
                    <a:gridCol w="2593384">
                      <a:extLst>
                        <a:ext uri="{9D8B030D-6E8A-4147-A177-3AD203B41FA5}">
                          <a16:colId xmlns:a16="http://schemas.microsoft.com/office/drawing/2014/main" val="20002"/>
                        </a:ext>
                      </a:extLst>
                    </a:gridCol>
                    <a:gridCol w="2588365">
                      <a:extLst>
                        <a:ext uri="{9D8B030D-6E8A-4147-A177-3AD203B41FA5}">
                          <a16:colId xmlns:a16="http://schemas.microsoft.com/office/drawing/2014/main" val="20003"/>
                        </a:ext>
                      </a:extLst>
                    </a:gridCol>
                    <a:gridCol w="4073862">
                      <a:extLst>
                        <a:ext uri="{9D8B030D-6E8A-4147-A177-3AD203B41FA5}">
                          <a16:colId xmlns:a16="http://schemas.microsoft.com/office/drawing/2014/main" val="20004"/>
                        </a:ext>
                      </a:extLst>
                    </a:gridCol>
                    <a:gridCol w="4090343">
                      <a:extLst>
                        <a:ext uri="{9D8B030D-6E8A-4147-A177-3AD203B41FA5}">
                          <a16:colId xmlns:a16="http://schemas.microsoft.com/office/drawing/2014/main" val="20005"/>
                        </a:ext>
                      </a:extLst>
                    </a:gridCol>
                    <a:gridCol w="3311620">
                      <a:extLst>
                        <a:ext uri="{9D8B030D-6E8A-4147-A177-3AD203B41FA5}">
                          <a16:colId xmlns:a16="http://schemas.microsoft.com/office/drawing/2014/main" val="20006"/>
                        </a:ext>
                      </a:extLst>
                    </a:gridCol>
                    <a:gridCol w="3311620">
                      <a:extLst>
                        <a:ext uri="{9D8B030D-6E8A-4147-A177-3AD203B41FA5}">
                          <a16:colId xmlns:a16="http://schemas.microsoft.com/office/drawing/2014/main" val="20007"/>
                        </a:ext>
                      </a:extLst>
                    </a:gridCol>
                  </a:tblGrid>
                  <a:tr h="465455">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5" t="-1316" r="-669718"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708" t="-1316" r="-572877"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7205" t="-1316" r="-263079"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6528" t="-1316" r="-162295"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2757" t="-1316" r="-100184"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3683" t="-1316" r="-368" b="-427632"/>
                          </a:stretch>
                        </a:blipFill>
                      </a:tcPr>
                    </a:tc>
                    <a:extLst>
                      <a:ext uri="{0D108BD9-81ED-4DB2-BD59-A6C34878D82A}">
                        <a16:rowId xmlns:a16="http://schemas.microsoft.com/office/drawing/2014/main" val="10001"/>
                      </a:ext>
                    </a:extLst>
                  </a:tr>
                  <a:tr h="457200">
                    <a:tc>
                      <a:txBody>
                        <a:bodyPr/>
                        <a:lstStyle/>
                        <a:p>
                          <a:pPr algn="ctr"/>
                          <a:r>
                            <a:rPr lang="en-NZ" sz="2400" dirty="0" smtClean="0">
                              <a:solidFill>
                                <a:schemeClr val="tx1"/>
                              </a:solidFill>
                            </a:rPr>
                            <a:t>0.15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0.20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0.03</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0.13</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0.0169</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0.002535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457200">
                    <a:tc>
                      <a:txBody>
                        <a:bodyPr/>
                        <a:lstStyle/>
                        <a:p>
                          <a:pPr algn="ctr"/>
                          <a:r>
                            <a:rPr lang="en-NZ" sz="2400" dirty="0" smtClean="0">
                              <a:solidFill>
                                <a:schemeClr val="tx1"/>
                              </a:solidFill>
                            </a:rPr>
                            <a:t>0.15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-0.20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-0.03</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-0.27</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0.0729</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smtClean="0">
                              <a:solidFill>
                                <a:schemeClr val="tx1"/>
                              </a:solidFill>
                            </a:rPr>
                            <a:t>0.010935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457200">
                    <a:tc>
                      <a:txBody>
                        <a:bodyPr/>
                        <a:lstStyle/>
                        <a:p>
                          <a:pPr algn="ctr"/>
                          <a:r>
                            <a:rPr lang="en-NZ" sz="2400" dirty="0" smtClean="0">
                              <a:solidFill>
                                <a:schemeClr val="tx1"/>
                              </a:solidFill>
                            </a:rPr>
                            <a:t>0.70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smtClean="0">
                              <a:solidFill>
                                <a:schemeClr val="tx1"/>
                              </a:solidFill>
                            </a:rPr>
                            <a:t>0.10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smtClean="0">
                              <a:solidFill>
                                <a:schemeClr val="tx1"/>
                              </a:solidFill>
                            </a:rPr>
                            <a:t>0.07</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smtClean="0">
                              <a:solidFill>
                                <a:schemeClr val="tx1"/>
                              </a:solidFill>
                            </a:rPr>
                            <a:t>0.03</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smtClean="0">
                              <a:solidFill>
                                <a:schemeClr val="tx1"/>
                              </a:solidFill>
                            </a:rPr>
                            <a:t>0.0009</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smtClean="0">
                              <a:solidFill>
                                <a:schemeClr val="tx1"/>
                              </a:solidFill>
                            </a:rPr>
                            <a:t>0.000630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200">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7205" t="-404000" r="-263079" b="-32000"/>
                          </a:stretch>
                        </a:blip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b="1" dirty="0" smtClean="0">
                              <a:solidFill>
                                <a:schemeClr val="tx1"/>
                              </a:solidFill>
                            </a:rPr>
                            <a:t>0.014100</a:t>
                          </a:r>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12898751" y="6619803"/>
                <a:ext cx="8644802" cy="14366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𝑉𝑎𝑟𝑖𝑎𝑛𝑐𝑒</m:t>
                      </m:r>
                      <m:d>
                        <m:dPr>
                          <m:ctrlPr>
                            <a:rPr lang="en-NZ" sz="3200" i="1">
                              <a:latin typeface="Cambria Math" panose="02040503050406030204" pitchFamily="18" charset="0"/>
                            </a:rPr>
                          </m:ctrlPr>
                        </m:dPr>
                        <m:e>
                          <m:sSup>
                            <m:sSupPr>
                              <m:ctrlPr>
                                <a:rPr lang="en-NZ" sz="3200" i="1">
                                  <a:latin typeface="Cambria Math" panose="02040503050406030204" pitchFamily="18" charset="0"/>
                                </a:rPr>
                              </m:ctrlPr>
                            </m:sSupPr>
                            <m:e>
                              <m:r>
                                <a:rPr lang="en-NZ" sz="3200" i="1">
                                  <a:latin typeface="Cambria Math" panose="02040503050406030204" pitchFamily="18" charset="0"/>
                                  <a:ea typeface="Cambria Math" panose="02040503050406030204" pitchFamily="18" charset="0"/>
                                </a:rPr>
                                <m:t>𝜎</m:t>
                              </m:r>
                            </m:e>
                            <m:sup>
                              <m:r>
                                <a:rPr lang="en-NZ" sz="3200" i="1">
                                  <a:latin typeface="Cambria Math" panose="02040503050406030204" pitchFamily="18" charset="0"/>
                                </a:rPr>
                                <m:t>2</m:t>
                              </m:r>
                            </m:sup>
                          </m:sSup>
                        </m:e>
                      </m:d>
                      <m:r>
                        <a:rPr lang="en-NZ" sz="3200" i="1">
                          <a:latin typeface="Cambria Math" panose="02040503050406030204" pitchFamily="18" charset="0"/>
                        </a:rPr>
                        <m:t>= </m:t>
                      </m:r>
                      <m:nary>
                        <m:naryPr>
                          <m:chr m:val="∑"/>
                          <m:ctrlPr>
                            <a:rPr lang="en-NZ" sz="3200" i="1">
                              <a:latin typeface="Cambria Math" panose="02040503050406030204" pitchFamily="18" charset="0"/>
                            </a:rPr>
                          </m:ctrlPr>
                        </m:naryPr>
                        <m:sub>
                          <m:r>
                            <m:rPr>
                              <m:brk m:alnAt="23"/>
                            </m:rPr>
                            <a:rPr lang="en-NZ" sz="3200" i="1">
                              <a:latin typeface="Cambria Math" panose="02040503050406030204" pitchFamily="18" charset="0"/>
                            </a:rPr>
                            <m:t>𝑖</m:t>
                          </m:r>
                          <m:r>
                            <a:rPr lang="en-NZ" sz="3200" i="1">
                              <a:latin typeface="Cambria Math" panose="02040503050406030204" pitchFamily="18" charset="0"/>
                            </a:rPr>
                            <m:t>=1</m:t>
                          </m:r>
                        </m:sub>
                        <m:sup>
                          <m:r>
                            <a:rPr lang="en-NZ" sz="3200" i="1">
                              <a:latin typeface="Cambria Math" panose="02040503050406030204" pitchFamily="18" charset="0"/>
                            </a:rPr>
                            <m:t>𝑛</m:t>
                          </m:r>
                        </m:sup>
                        <m:e>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i="1">
                                      <a:latin typeface="Cambria Math" panose="02040503050406030204" pitchFamily="18" charset="0"/>
                                    </a:rPr>
                                    <m:t>𝑖</m:t>
                                  </m:r>
                                </m:sub>
                              </m:sSub>
                            </m:e>
                          </m:d>
                          <m:sSup>
                            <m:sSupPr>
                              <m:ctrlPr>
                                <a:rPr lang="en-NZ" sz="3200" i="1">
                                  <a:latin typeface="Cambria Math" panose="02040503050406030204" pitchFamily="18" charset="0"/>
                                </a:rPr>
                              </m:ctrlPr>
                            </m:sSupPr>
                            <m:e>
                              <m:d>
                                <m:dPr>
                                  <m:begChr m:val="["/>
                                  <m:endChr m:val="]"/>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r>
                                    <a:rPr lang="en-NZ" sz="3200" i="1">
                                      <a:latin typeface="Cambria Math" panose="02040503050406030204" pitchFamily="18" charset="0"/>
                                    </a:rPr>
                                    <m:t>−</m:t>
                                  </m:r>
                                  <m:r>
                                    <a:rPr lang="en-NZ" sz="3200" i="1">
                                      <a:latin typeface="Cambria Math" panose="02040503050406030204" pitchFamily="18" charset="0"/>
                                    </a:rPr>
                                    <m:t>𝐸</m:t>
                                  </m:r>
                                  <m:r>
                                    <a:rPr lang="en-NZ" sz="3200" i="1">
                                      <a:latin typeface="Cambria Math" panose="02040503050406030204" pitchFamily="18" charset="0"/>
                                    </a:rPr>
                                    <m:t>(</m:t>
                                  </m:r>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r>
                                    <a:rPr lang="en-NZ" sz="3200" i="1">
                                      <a:latin typeface="Cambria Math" panose="02040503050406030204" pitchFamily="18" charset="0"/>
                                    </a:rPr>
                                    <m:t>)</m:t>
                                  </m:r>
                                </m:e>
                              </m:d>
                            </m:e>
                            <m:sup>
                              <m:r>
                                <a:rPr lang="en-NZ" sz="3200" i="1">
                                  <a:latin typeface="Cambria Math" panose="02040503050406030204" pitchFamily="18" charset="0"/>
                                </a:rPr>
                                <m:t>2</m:t>
                              </m:r>
                            </m:sup>
                          </m:sSup>
                        </m:e>
                      </m:nary>
                      <m:r>
                        <a:rPr lang="en-NZ" sz="3200" b="0" i="1" smtClean="0">
                          <a:latin typeface="Cambria Math" panose="02040503050406030204" pitchFamily="18" charset="0"/>
                        </a:rPr>
                        <m:t>=1.41%</m:t>
                      </m:r>
                    </m:oMath>
                  </m:oMathPara>
                </a14:m>
                <a:endParaRPr lang="en-NZ" sz="3200" dirty="0"/>
              </a:p>
            </p:txBody>
          </p:sp>
        </mc:Choice>
        <mc:Fallback xmlns="">
          <p:sp>
            <p:nvSpPr>
              <p:cNvPr id="6" name="Rectangle 5"/>
              <p:cNvSpPr>
                <a:spLocks noRot="1" noChangeAspect="1" noMove="1" noResize="1" noEditPoints="1" noAdjustHandles="1" noChangeArrowheads="1" noChangeShapeType="1" noTextEdit="1"/>
              </p:cNvSpPr>
              <p:nvPr/>
            </p:nvSpPr>
            <p:spPr>
              <a:xfrm>
                <a:off x="12898751" y="6619803"/>
                <a:ext cx="8644802" cy="1436675"/>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2898751" y="8680581"/>
                <a:ext cx="9102428" cy="2008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𝑆𝑡𝑑</m:t>
                      </m:r>
                      <m:r>
                        <a:rPr lang="en-NZ" sz="3200" i="1" smtClean="0">
                          <a:latin typeface="Cambria Math" panose="02040503050406030204" pitchFamily="18" charset="0"/>
                        </a:rPr>
                        <m:t>.</m:t>
                      </m:r>
                      <m:r>
                        <a:rPr lang="en-NZ" sz="3200" i="1" smtClean="0">
                          <a:latin typeface="Cambria Math" panose="02040503050406030204" pitchFamily="18" charset="0"/>
                        </a:rPr>
                        <m:t>𝐷𝑒𝑣</m:t>
                      </m:r>
                      <m:r>
                        <a:rPr lang="en-NZ" sz="3200" i="1" smtClean="0">
                          <a:latin typeface="Cambria Math" panose="02040503050406030204" pitchFamily="18" charset="0"/>
                        </a:rPr>
                        <m:t>.</m:t>
                      </m:r>
                      <m:d>
                        <m:dPr>
                          <m:ctrlPr>
                            <a:rPr lang="en-NZ" sz="3200" i="1">
                              <a:latin typeface="Cambria Math" panose="02040503050406030204" pitchFamily="18" charset="0"/>
                            </a:rPr>
                          </m:ctrlPr>
                        </m:dPr>
                        <m:e>
                          <m:r>
                            <a:rPr lang="en-NZ" sz="3200" i="1">
                              <a:latin typeface="Cambria Math" panose="02040503050406030204" pitchFamily="18" charset="0"/>
                              <a:ea typeface="Cambria Math" panose="02040503050406030204" pitchFamily="18" charset="0"/>
                            </a:rPr>
                            <m:t>𝜎</m:t>
                          </m:r>
                        </m:e>
                      </m:d>
                      <m:r>
                        <a:rPr lang="en-NZ" sz="3200" i="1">
                          <a:latin typeface="Cambria Math" panose="02040503050406030204" pitchFamily="18" charset="0"/>
                        </a:rPr>
                        <m:t>=</m:t>
                      </m:r>
                      <m:rad>
                        <m:radPr>
                          <m:degHide m:val="on"/>
                          <m:ctrlPr>
                            <a:rPr lang="en-NZ" sz="3200" i="1">
                              <a:latin typeface="Cambria Math" panose="02040503050406030204" pitchFamily="18" charset="0"/>
                            </a:rPr>
                          </m:ctrlPr>
                        </m:radPr>
                        <m:deg/>
                        <m:e>
                          <m:nary>
                            <m:naryPr>
                              <m:chr m:val="∑"/>
                              <m:ctrlPr>
                                <a:rPr lang="en-NZ" sz="3200" i="1">
                                  <a:latin typeface="Cambria Math" panose="02040503050406030204" pitchFamily="18" charset="0"/>
                                </a:rPr>
                              </m:ctrlPr>
                            </m:naryPr>
                            <m:sub>
                              <m:r>
                                <m:rPr>
                                  <m:brk m:alnAt="23"/>
                                </m:rPr>
                                <a:rPr lang="en-NZ" sz="3200" i="1">
                                  <a:latin typeface="Cambria Math" panose="02040503050406030204" pitchFamily="18" charset="0"/>
                                </a:rPr>
                                <m:t>𝑖</m:t>
                              </m:r>
                              <m:r>
                                <a:rPr lang="en-NZ" sz="3200" i="1">
                                  <a:latin typeface="Cambria Math" panose="02040503050406030204" pitchFamily="18" charset="0"/>
                                </a:rPr>
                                <m:t>=1</m:t>
                              </m:r>
                            </m:sub>
                            <m:sup>
                              <m:r>
                                <a:rPr lang="en-NZ" sz="3200" i="1">
                                  <a:latin typeface="Cambria Math" panose="02040503050406030204" pitchFamily="18" charset="0"/>
                                </a:rPr>
                                <m:t>𝑛</m:t>
                              </m:r>
                            </m:sup>
                            <m:e>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i="1">
                                          <a:latin typeface="Cambria Math" panose="02040503050406030204" pitchFamily="18" charset="0"/>
                                        </a:rPr>
                                        <m:t>𝑖</m:t>
                                      </m:r>
                                    </m:sub>
                                  </m:sSub>
                                </m:e>
                              </m:d>
                              <m:sSup>
                                <m:sSupPr>
                                  <m:ctrlPr>
                                    <a:rPr lang="en-NZ" sz="3200" i="1">
                                      <a:latin typeface="Cambria Math" panose="02040503050406030204" pitchFamily="18" charset="0"/>
                                    </a:rPr>
                                  </m:ctrlPr>
                                </m:sSupPr>
                                <m:e>
                                  <m:d>
                                    <m:dPr>
                                      <m:begChr m:val="["/>
                                      <m:endChr m:val="]"/>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r>
                                        <a:rPr lang="en-NZ" sz="3200" i="1">
                                          <a:latin typeface="Cambria Math" panose="02040503050406030204" pitchFamily="18" charset="0"/>
                                        </a:rPr>
                                        <m:t>−</m:t>
                                      </m:r>
                                      <m:r>
                                        <a:rPr lang="en-NZ" sz="3200" i="1">
                                          <a:latin typeface="Cambria Math" panose="02040503050406030204" pitchFamily="18" charset="0"/>
                                        </a:rPr>
                                        <m:t>𝐸</m:t>
                                      </m:r>
                                      <m:r>
                                        <a:rPr lang="en-NZ" sz="3200" i="1">
                                          <a:latin typeface="Cambria Math" panose="02040503050406030204" pitchFamily="18" charset="0"/>
                                        </a:rPr>
                                        <m:t>(</m:t>
                                      </m:r>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r>
                                        <a:rPr lang="en-NZ" sz="3200" i="1">
                                          <a:latin typeface="Cambria Math" panose="02040503050406030204" pitchFamily="18" charset="0"/>
                                        </a:rPr>
                                        <m:t>)</m:t>
                                      </m:r>
                                    </m:e>
                                  </m:d>
                                </m:e>
                                <m:sup>
                                  <m:r>
                                    <a:rPr lang="en-NZ" sz="3200" i="1">
                                      <a:latin typeface="Cambria Math" panose="02040503050406030204" pitchFamily="18" charset="0"/>
                                    </a:rPr>
                                    <m:t>2</m:t>
                                  </m:r>
                                </m:sup>
                              </m:sSup>
                            </m:e>
                          </m:nary>
                        </m:e>
                      </m:rad>
                      <m:r>
                        <a:rPr lang="en-NZ" sz="3200" b="0" i="1" smtClean="0">
                          <a:latin typeface="Cambria Math" panose="02040503050406030204" pitchFamily="18" charset="0"/>
                        </a:rPr>
                        <m:t>=11.874%</m:t>
                      </m:r>
                    </m:oMath>
                  </m:oMathPara>
                </a14:m>
                <a:endParaRPr lang="en-NZ" sz="3200" dirty="0"/>
              </a:p>
            </p:txBody>
          </p:sp>
        </mc:Choice>
        <mc:Fallback xmlns="">
          <p:sp>
            <p:nvSpPr>
              <p:cNvPr id="7" name="Rectangle 6"/>
              <p:cNvSpPr>
                <a:spLocks noRot="1" noChangeAspect="1" noMove="1" noResize="1" noEditPoints="1" noAdjustHandles="1" noChangeArrowheads="1" noChangeShapeType="1" noTextEdit="1"/>
              </p:cNvSpPr>
              <p:nvPr/>
            </p:nvSpPr>
            <p:spPr>
              <a:xfrm>
                <a:off x="12898751" y="8680581"/>
                <a:ext cx="9102428" cy="2008178"/>
              </a:xfrm>
              <a:prstGeom prst="rect">
                <a:avLst/>
              </a:prstGeom>
              <a:blipFill rotWithShape="0">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31985" y="6443835"/>
                <a:ext cx="3603551"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nary>
                        <m:naryPr>
                          <m:chr m:val="∑"/>
                          <m:ctrlPr>
                            <a:rPr lang="en-NZ" sz="3200" b="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𝑃</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sSub>
                            <m:sSubPr>
                              <m:ctrlPr>
                                <a:rPr lang="en-NZ" sz="3200" b="0" i="1" smtClean="0">
                                  <a:latin typeface="Cambria Math" panose="02040503050406030204" pitchFamily="18" charset="0"/>
                                </a:rPr>
                              </m:ctrlPr>
                            </m:sSubPr>
                            <m:e>
                              <m:r>
                                <a:rPr lang="en-NZ" sz="3200" b="0" i="1" smtClean="0">
                                  <a:latin typeface="Cambria Math" panose="02040503050406030204" pitchFamily="18" charset="0"/>
                                </a:rPr>
                                <m:t>𝑅</m:t>
                              </m:r>
                            </m:e>
                            <m:sub>
                              <m:r>
                                <a:rPr lang="en-NZ" sz="3200" b="0" i="1" smtClean="0">
                                  <a:latin typeface="Cambria Math" panose="02040503050406030204" pitchFamily="18" charset="0"/>
                                </a:rPr>
                                <m:t>𝑖</m:t>
                              </m:r>
                            </m:sub>
                          </m:sSub>
                          <m:r>
                            <a:rPr lang="en-NZ" sz="3200" b="0" i="1" smtClean="0">
                              <a:latin typeface="Cambria Math" panose="02040503050406030204" pitchFamily="18" charset="0"/>
                            </a:rPr>
                            <m:t>)</m:t>
                          </m:r>
                        </m:e>
                      </m:nary>
                    </m:oMath>
                  </m:oMathPara>
                </a14:m>
                <a:endParaRPr lang="en-NZ"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031985" y="6443835"/>
                <a:ext cx="3603551" cy="1344342"/>
              </a:xfrm>
              <a:prstGeom prst="rect">
                <a:avLst/>
              </a:prstGeom>
              <a:blipFill rotWithShape="0">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031985" y="8123447"/>
                <a:ext cx="7431073" cy="492443"/>
              </a:xfrm>
              <a:prstGeom prst="rect">
                <a:avLst/>
              </a:prstGeom>
              <a:noFill/>
            </p:spPr>
            <p:txBody>
              <a:bodyPr wrap="none" lIns="0" tIns="0" rIns="0" bIns="0" rtlCol="0">
                <a:spAutoFit/>
              </a:bodyPr>
              <a:lstStyle/>
              <a:p>
                <a14:m>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1</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b="0" i="1" smtClean="0">
                                <a:latin typeface="Cambria Math" panose="02040503050406030204" pitchFamily="18" charset="0"/>
                              </a:rPr>
                              <m:t>1</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2</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2</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𝑃</m:t>
                            </m:r>
                          </m:e>
                          <m:sub>
                            <m:r>
                              <a:rPr lang="en-NZ" sz="3200" b="0" i="1" smtClean="0">
                                <a:latin typeface="Cambria Math" panose="02040503050406030204" pitchFamily="18" charset="0"/>
                              </a:rPr>
                              <m:t>3</m:t>
                            </m:r>
                          </m:sub>
                        </m:sSub>
                      </m:e>
                    </m:d>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b="0" i="1" smtClean="0">
                                <a:latin typeface="Cambria Math" panose="02040503050406030204" pitchFamily="18" charset="0"/>
                              </a:rPr>
                              <m:t>3</m:t>
                            </m:r>
                          </m:sub>
                        </m:sSub>
                      </m:e>
                    </m:d>
                  </m:oMath>
                </a14:m>
                <a:r>
                  <a:rPr lang="en-NZ" sz="3200"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2031985" y="8123447"/>
                <a:ext cx="7431073" cy="492443"/>
              </a:xfrm>
              <a:prstGeom prst="rect">
                <a:avLst/>
              </a:prstGeom>
              <a:blipFill rotWithShape="0">
                <a:blip r:embed="rId6"/>
                <a:stretch>
                  <a:fillRect t="-26250" r="-1066" b="-5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031984" y="8984546"/>
                <a:ext cx="9726702" cy="492443"/>
              </a:xfrm>
              <a:prstGeom prst="rect">
                <a:avLst/>
              </a:prstGeom>
              <a:noFill/>
            </p:spPr>
            <p:txBody>
              <a:bodyPr wrap="none" lIns="0" tIns="0" rIns="0" bIns="0" rtlCol="0">
                <a:spAutoFit/>
              </a:bodyPr>
              <a:lstStyle/>
              <a:p>
                <a14:m>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0.15</m:t>
                        </m:r>
                      </m:e>
                    </m:d>
                    <m:d>
                      <m:dPr>
                        <m:ctrlPr>
                          <a:rPr lang="en-NZ" sz="3200" i="1">
                            <a:latin typeface="Cambria Math" panose="02040503050406030204" pitchFamily="18" charset="0"/>
                          </a:rPr>
                        </m:ctrlPr>
                      </m:dPr>
                      <m:e>
                        <m:r>
                          <a:rPr lang="en-NZ" sz="3200" b="0" i="1" smtClean="0">
                            <a:latin typeface="Cambria Math" panose="02040503050406030204" pitchFamily="18" charset="0"/>
                          </a:rPr>
                          <m:t>0.20</m:t>
                        </m:r>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0.15</m:t>
                        </m:r>
                      </m:e>
                    </m:d>
                    <m:d>
                      <m:dPr>
                        <m:ctrlPr>
                          <a:rPr lang="en-NZ" sz="3200" i="1">
                            <a:latin typeface="Cambria Math" panose="02040503050406030204" pitchFamily="18" charset="0"/>
                          </a:rPr>
                        </m:ctrlPr>
                      </m:dPr>
                      <m:e>
                        <m:r>
                          <a:rPr lang="en-NZ" sz="3200" b="0" i="1" smtClean="0">
                            <a:latin typeface="Cambria Math" panose="02040503050406030204" pitchFamily="18" charset="0"/>
                          </a:rPr>
                          <m:t>−0.20</m:t>
                        </m:r>
                      </m:e>
                    </m:d>
                    <m:r>
                      <a:rPr lang="en-NZ" sz="3200" b="0" i="1" smtClean="0">
                        <a:latin typeface="Cambria Math" panose="02040503050406030204" pitchFamily="18" charset="0"/>
                      </a:rPr>
                      <m:t>+</m:t>
                    </m:r>
                    <m:d>
                      <m:dPr>
                        <m:ctrlPr>
                          <a:rPr lang="en-NZ" sz="3200" i="1">
                            <a:latin typeface="Cambria Math" panose="02040503050406030204" pitchFamily="18" charset="0"/>
                          </a:rPr>
                        </m:ctrlPr>
                      </m:dPr>
                      <m:e>
                        <m:r>
                          <a:rPr lang="en-NZ" sz="3200" b="0" i="1" smtClean="0">
                            <a:latin typeface="Cambria Math" panose="02040503050406030204" pitchFamily="18" charset="0"/>
                          </a:rPr>
                          <m:t>0.70</m:t>
                        </m:r>
                      </m:e>
                    </m:d>
                    <m:d>
                      <m:dPr>
                        <m:ctrlPr>
                          <a:rPr lang="en-NZ" sz="3200" i="1">
                            <a:latin typeface="Cambria Math" panose="02040503050406030204" pitchFamily="18" charset="0"/>
                          </a:rPr>
                        </m:ctrlPr>
                      </m:dPr>
                      <m:e>
                        <m:r>
                          <a:rPr lang="en-NZ" sz="3200" b="0" i="1" smtClean="0">
                            <a:latin typeface="Cambria Math" panose="02040503050406030204" pitchFamily="18" charset="0"/>
                          </a:rPr>
                          <m:t>0.10</m:t>
                        </m:r>
                      </m:e>
                    </m:d>
                  </m:oMath>
                </a14:m>
                <a:r>
                  <a:rPr lang="en-NZ" sz="32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2031984" y="8984546"/>
                <a:ext cx="9726702" cy="492443"/>
              </a:xfrm>
              <a:prstGeom prst="rect">
                <a:avLst/>
              </a:prstGeom>
              <a:blipFill rotWithShape="0">
                <a:blip r:embed="rId7"/>
                <a:stretch>
                  <a:fillRect t="-25926" r="-1629" b="-4814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997478" y="9800782"/>
                <a:ext cx="73584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𝐸</m:t>
                      </m:r>
                      <m:d>
                        <m:dPr>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𝑅</m:t>
                              </m:r>
                            </m:e>
                            <m:sub>
                              <m:r>
                                <a:rPr lang="en-NZ" sz="3200" i="1">
                                  <a:latin typeface="Cambria Math" panose="02040503050406030204" pitchFamily="18" charset="0"/>
                                </a:rPr>
                                <m:t>𝑖</m:t>
                              </m:r>
                            </m:sub>
                          </m:sSub>
                        </m:e>
                      </m:d>
                      <m:r>
                        <a:rPr lang="en-NZ" sz="3200" b="0" i="1" smtClean="0">
                          <a:latin typeface="Cambria Math" panose="02040503050406030204" pitchFamily="18" charset="0"/>
                        </a:rPr>
                        <m:t>=0.03−0.03+0.07=0.07=7%</m:t>
                      </m:r>
                    </m:oMath>
                  </m:oMathPara>
                </a14:m>
                <a:endParaRPr lang="en-NZ"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997478" y="9800782"/>
                <a:ext cx="7358425" cy="492443"/>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321196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3" y="2030400"/>
            <a:ext cx="18438107" cy="1045309"/>
          </a:xfrm>
        </p:spPr>
        <p:txBody>
          <a:bodyPr>
            <a:normAutofit/>
          </a:bodyPr>
          <a:lstStyle/>
          <a:p>
            <a:r>
              <a:rPr lang="en-NZ" dirty="0"/>
              <a:t>Example: </a:t>
            </a:r>
            <a:r>
              <a:rPr lang="en-NZ" dirty="0">
                <a:solidFill>
                  <a:srgbClr val="2B47E7"/>
                </a:solidFill>
              </a:rPr>
              <a:t>Relative</a:t>
            </a:r>
            <a:r>
              <a:rPr lang="en-NZ" dirty="0"/>
              <a:t> Risk Measures (Coefficient of Variation)</a:t>
            </a:r>
          </a:p>
        </p:txBody>
      </p:sp>
      <p:sp>
        <p:nvSpPr>
          <p:cNvPr id="8" name="Text Placeholder 2"/>
          <p:cNvSpPr>
            <a:spLocks noGrp="1"/>
          </p:cNvSpPr>
          <p:nvPr>
            <p:ph type="body" sz="quarter" idx="10"/>
          </p:nvPr>
        </p:nvSpPr>
        <p:spPr>
          <a:xfrm>
            <a:off x="2030400" y="3253909"/>
            <a:ext cx="7944873" cy="8009836"/>
          </a:xfrm>
        </p:spPr>
        <p:txBody>
          <a:bodyPr>
            <a:normAutofit/>
          </a:bodyPr>
          <a:lstStyle/>
          <a:p>
            <a:pPr>
              <a:lnSpc>
                <a:spcPct val="110000"/>
              </a:lnSpc>
            </a:pPr>
            <a:r>
              <a:rPr lang="en-US" b="1" dirty="0">
                <a:solidFill>
                  <a:srgbClr val="00306E"/>
                </a:solidFill>
              </a:rPr>
              <a:t>Investment A:</a:t>
            </a:r>
          </a:p>
          <a:p>
            <a:pPr>
              <a:lnSpc>
                <a:spcPct val="110000"/>
              </a:lnSpc>
            </a:pPr>
            <a:r>
              <a:rPr lang="en-US" dirty="0"/>
              <a:t>Standard Deviation = 0.0756</a:t>
            </a:r>
          </a:p>
          <a:p>
            <a:pPr>
              <a:lnSpc>
                <a:spcPct val="110000"/>
              </a:lnSpc>
            </a:pPr>
            <a:r>
              <a:rPr lang="en-US" dirty="0"/>
              <a:t>Expected Return = 0.0400</a:t>
            </a:r>
          </a:p>
          <a:p>
            <a:pPr>
              <a:lnSpc>
                <a:spcPct val="110000"/>
              </a:lnSpc>
            </a:pPr>
            <a:endParaRPr lang="en-US" dirty="0"/>
          </a:p>
          <a:p>
            <a:pPr>
              <a:lnSpc>
                <a:spcPct val="110000"/>
              </a:lnSpc>
            </a:pPr>
            <a:r>
              <a:rPr lang="en-US" b="1" dirty="0">
                <a:solidFill>
                  <a:srgbClr val="00306E"/>
                </a:solidFill>
              </a:rPr>
              <a:t>Investment B:</a:t>
            </a:r>
          </a:p>
          <a:p>
            <a:pPr>
              <a:lnSpc>
                <a:spcPct val="110000"/>
              </a:lnSpc>
            </a:pPr>
            <a:r>
              <a:rPr lang="en-US" dirty="0"/>
              <a:t>Standard Deviation = 0.0900</a:t>
            </a:r>
          </a:p>
          <a:p>
            <a:pPr>
              <a:lnSpc>
                <a:spcPct val="110000"/>
              </a:lnSpc>
            </a:pPr>
            <a:r>
              <a:rPr lang="en-US" dirty="0"/>
              <a:t>Expected Return = 0.1000</a:t>
            </a:r>
          </a:p>
          <a:p>
            <a:pPr>
              <a:lnSpc>
                <a:spcPct val="110000"/>
              </a:lnSpc>
            </a:pPr>
            <a:endParaRPr lang="en-US" dirty="0"/>
          </a:p>
          <a:p>
            <a:pPr>
              <a:lnSpc>
                <a:spcPct val="110000"/>
              </a:lnSpc>
            </a:pPr>
            <a:r>
              <a:rPr lang="en-US" dirty="0"/>
              <a:t>Which of the two investments has lower relative risk?</a:t>
            </a:r>
          </a:p>
          <a:p>
            <a:endParaRPr lang="en-NZ" dirty="0"/>
          </a:p>
        </p:txBody>
      </p:sp>
      <mc:AlternateContent xmlns:mc="http://schemas.openxmlformats.org/markup-compatibility/2006" xmlns:a14="http://schemas.microsoft.com/office/drawing/2010/main">
        <mc:Choice Requires="a14">
          <p:sp>
            <p:nvSpPr>
              <p:cNvPr id="3" name="Rectangle 2"/>
              <p:cNvSpPr/>
              <p:nvPr/>
            </p:nvSpPr>
            <p:spPr>
              <a:xfrm>
                <a:off x="12209462" y="3554240"/>
                <a:ext cx="8878521" cy="1370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4000" i="1">
                          <a:latin typeface="Cambria Math" panose="02040503050406030204" pitchFamily="18" charset="0"/>
                        </a:rPr>
                        <m:t>𝐶𝑉</m:t>
                      </m:r>
                      <m:r>
                        <a:rPr lang="en-NZ" sz="4000" i="1">
                          <a:latin typeface="Cambria Math" panose="02040503050406030204" pitchFamily="18" charset="0"/>
                        </a:rPr>
                        <m:t>=</m:t>
                      </m:r>
                      <m:f>
                        <m:fPr>
                          <m:ctrlPr>
                            <a:rPr lang="en-NZ" sz="4000" i="1">
                              <a:latin typeface="Cambria Math" panose="02040503050406030204" pitchFamily="18" charset="0"/>
                            </a:rPr>
                          </m:ctrlPr>
                        </m:fPr>
                        <m:num>
                          <m:r>
                            <a:rPr lang="en-NZ" sz="4000" i="1">
                              <a:latin typeface="Cambria Math" panose="02040503050406030204" pitchFamily="18" charset="0"/>
                            </a:rPr>
                            <m:t>𝑆𝑡𝑎𝑛𝑑𝑎𝑟𝑑</m:t>
                          </m:r>
                          <m:r>
                            <a:rPr lang="en-NZ" sz="4000" i="1">
                              <a:latin typeface="Cambria Math" panose="02040503050406030204" pitchFamily="18" charset="0"/>
                            </a:rPr>
                            <m:t> </m:t>
                          </m:r>
                          <m:r>
                            <a:rPr lang="en-NZ" sz="4000" i="1">
                              <a:latin typeface="Cambria Math" panose="02040503050406030204" pitchFamily="18" charset="0"/>
                            </a:rPr>
                            <m:t>𝐷𝑒𝑣𝑖𝑎𝑡𝑖𝑜𝑛</m:t>
                          </m:r>
                          <m:r>
                            <a:rPr lang="en-NZ" sz="4000" i="1">
                              <a:latin typeface="Cambria Math" panose="02040503050406030204" pitchFamily="18" charset="0"/>
                            </a:rPr>
                            <m:t> </m:t>
                          </m:r>
                          <m:r>
                            <a:rPr lang="en-NZ" sz="4000" i="1">
                              <a:latin typeface="Cambria Math" panose="02040503050406030204" pitchFamily="18" charset="0"/>
                            </a:rPr>
                            <m:t>𝑜𝑓</m:t>
                          </m:r>
                          <m:r>
                            <a:rPr lang="en-NZ" sz="4000" i="1">
                              <a:latin typeface="Cambria Math" panose="02040503050406030204" pitchFamily="18" charset="0"/>
                            </a:rPr>
                            <m:t> </m:t>
                          </m:r>
                          <m:r>
                            <a:rPr lang="en-NZ" sz="4000" i="1">
                              <a:latin typeface="Cambria Math" panose="02040503050406030204" pitchFamily="18" charset="0"/>
                            </a:rPr>
                            <m:t>𝑅𝑒𝑡𝑢𝑟𝑛𝑠</m:t>
                          </m:r>
                        </m:num>
                        <m:den>
                          <m:r>
                            <a:rPr lang="en-NZ" sz="4000" i="1">
                              <a:latin typeface="Cambria Math" panose="02040503050406030204" pitchFamily="18" charset="0"/>
                            </a:rPr>
                            <m:t>𝐸𝑥𝑝𝑒𝑐𝑡𝑒𝑑</m:t>
                          </m:r>
                          <m:r>
                            <a:rPr lang="en-NZ" sz="4000" i="1">
                              <a:latin typeface="Cambria Math" panose="02040503050406030204" pitchFamily="18" charset="0"/>
                            </a:rPr>
                            <m:t> </m:t>
                          </m:r>
                          <m:r>
                            <a:rPr lang="en-NZ" sz="4000" i="1">
                              <a:latin typeface="Cambria Math" panose="02040503050406030204" pitchFamily="18" charset="0"/>
                            </a:rPr>
                            <m:t>𝑅𝑎𝑡𝑒</m:t>
                          </m:r>
                          <m:r>
                            <a:rPr lang="en-NZ" sz="4000" i="1">
                              <a:latin typeface="Cambria Math" panose="02040503050406030204" pitchFamily="18" charset="0"/>
                            </a:rPr>
                            <m:t> </m:t>
                          </m:r>
                          <m:r>
                            <a:rPr lang="en-NZ" sz="4000" i="1">
                              <a:latin typeface="Cambria Math" panose="02040503050406030204" pitchFamily="18" charset="0"/>
                            </a:rPr>
                            <m:t>𝑜𝑓</m:t>
                          </m:r>
                          <m:r>
                            <a:rPr lang="en-NZ" sz="4000" i="1">
                              <a:latin typeface="Cambria Math" panose="02040503050406030204" pitchFamily="18" charset="0"/>
                            </a:rPr>
                            <m:t> </m:t>
                          </m:r>
                          <m:r>
                            <a:rPr lang="en-NZ" sz="4000" i="1">
                              <a:latin typeface="Cambria Math" panose="02040503050406030204" pitchFamily="18" charset="0"/>
                            </a:rPr>
                            <m:t>𝑅𝑒𝑡𝑢𝑟𝑛</m:t>
                          </m:r>
                        </m:den>
                      </m:f>
                    </m:oMath>
                  </m:oMathPara>
                </a14:m>
                <a:endParaRPr lang="en-NZ" dirty="0"/>
              </a:p>
            </p:txBody>
          </p:sp>
        </mc:Choice>
        <mc:Fallback xmlns="">
          <p:sp>
            <p:nvSpPr>
              <p:cNvPr id="3" name="Rectangle 2"/>
              <p:cNvSpPr>
                <a:spLocks noRot="1" noChangeAspect="1" noMove="1" noResize="1" noEditPoints="1" noAdjustHandles="1" noChangeArrowheads="1" noChangeShapeType="1" noTextEdit="1"/>
              </p:cNvSpPr>
              <p:nvPr/>
            </p:nvSpPr>
            <p:spPr>
              <a:xfrm>
                <a:off x="12209462" y="3554240"/>
                <a:ext cx="8878521" cy="1370503"/>
              </a:xfrm>
              <a:prstGeom prst="rect">
                <a:avLst/>
              </a:prstGeom>
              <a:blipFill rotWithShape="0">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209462" y="5409653"/>
                <a:ext cx="4951420" cy="12613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NZ" sz="4000" i="1" smtClean="0">
                              <a:latin typeface="Cambria Math" panose="02040503050406030204" pitchFamily="18" charset="0"/>
                            </a:rPr>
                          </m:ctrlPr>
                        </m:sSubPr>
                        <m:e>
                          <m:r>
                            <a:rPr lang="en-NZ" sz="4000" b="0" i="1" smtClean="0">
                              <a:latin typeface="Cambria Math" panose="02040503050406030204" pitchFamily="18" charset="0"/>
                            </a:rPr>
                            <m:t>𝐶𝑉</m:t>
                          </m:r>
                        </m:e>
                        <m:sub>
                          <m:r>
                            <a:rPr lang="en-NZ" sz="4000" b="0" i="1" smtClean="0">
                              <a:latin typeface="Cambria Math" panose="02040503050406030204" pitchFamily="18" charset="0"/>
                            </a:rPr>
                            <m:t>𝐴</m:t>
                          </m:r>
                        </m:sub>
                      </m:sSub>
                      <m:r>
                        <a:rPr lang="en-NZ" sz="4000" i="1">
                          <a:latin typeface="Cambria Math" panose="02040503050406030204" pitchFamily="18" charset="0"/>
                        </a:rPr>
                        <m:t>=</m:t>
                      </m:r>
                      <m:f>
                        <m:fPr>
                          <m:ctrlPr>
                            <a:rPr lang="en-NZ" sz="4000" i="1">
                              <a:latin typeface="Cambria Math" panose="02040503050406030204" pitchFamily="18" charset="0"/>
                            </a:rPr>
                          </m:ctrlPr>
                        </m:fPr>
                        <m:num>
                          <m:r>
                            <a:rPr lang="en-NZ" sz="4000" b="0" i="1" smtClean="0">
                              <a:latin typeface="Cambria Math" panose="02040503050406030204" pitchFamily="18" charset="0"/>
                            </a:rPr>
                            <m:t>0.0756</m:t>
                          </m:r>
                        </m:num>
                        <m:den>
                          <m:r>
                            <a:rPr lang="en-NZ" sz="4000" b="0" i="1" smtClean="0">
                              <a:latin typeface="Cambria Math" panose="02040503050406030204" pitchFamily="18" charset="0"/>
                            </a:rPr>
                            <m:t>0.0400</m:t>
                          </m:r>
                        </m:den>
                      </m:f>
                      <m:r>
                        <a:rPr lang="en-NZ" sz="4000" b="0" i="1" smtClean="0">
                          <a:latin typeface="Cambria Math" panose="02040503050406030204" pitchFamily="18" charset="0"/>
                        </a:rPr>
                        <m:t>=1.89</m:t>
                      </m:r>
                    </m:oMath>
                  </m:oMathPara>
                </a14:m>
                <a:endParaRPr lang="en-NZ" dirty="0"/>
              </a:p>
            </p:txBody>
          </p:sp>
        </mc:Choice>
        <mc:Fallback xmlns="">
          <p:sp>
            <p:nvSpPr>
              <p:cNvPr id="9" name="Rectangle 8"/>
              <p:cNvSpPr>
                <a:spLocks noRot="1" noChangeAspect="1" noMove="1" noResize="1" noEditPoints="1" noAdjustHandles="1" noChangeArrowheads="1" noChangeShapeType="1" noTextEdit="1"/>
              </p:cNvSpPr>
              <p:nvPr/>
            </p:nvSpPr>
            <p:spPr>
              <a:xfrm>
                <a:off x="12209462" y="5409653"/>
                <a:ext cx="4951420" cy="1261307"/>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2209462" y="7258827"/>
                <a:ext cx="4988225" cy="1248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NZ" sz="4000" i="1" smtClean="0">
                              <a:latin typeface="Cambria Math" panose="02040503050406030204" pitchFamily="18" charset="0"/>
                            </a:rPr>
                          </m:ctrlPr>
                        </m:sSubPr>
                        <m:e>
                          <m:r>
                            <a:rPr lang="en-NZ" sz="4000" b="0" i="1" smtClean="0">
                              <a:latin typeface="Cambria Math" panose="02040503050406030204" pitchFamily="18" charset="0"/>
                            </a:rPr>
                            <m:t>𝐶𝑉</m:t>
                          </m:r>
                        </m:e>
                        <m:sub>
                          <m:r>
                            <a:rPr lang="en-NZ" sz="4000" b="0" i="1" smtClean="0">
                              <a:latin typeface="Cambria Math" panose="02040503050406030204" pitchFamily="18" charset="0"/>
                            </a:rPr>
                            <m:t>𝐵</m:t>
                          </m:r>
                        </m:sub>
                      </m:sSub>
                      <m:r>
                        <a:rPr lang="en-NZ" sz="4000" i="1">
                          <a:latin typeface="Cambria Math" panose="02040503050406030204" pitchFamily="18" charset="0"/>
                        </a:rPr>
                        <m:t>=</m:t>
                      </m:r>
                      <m:f>
                        <m:fPr>
                          <m:ctrlPr>
                            <a:rPr lang="en-NZ" sz="4000" i="1">
                              <a:latin typeface="Cambria Math" panose="02040503050406030204" pitchFamily="18" charset="0"/>
                            </a:rPr>
                          </m:ctrlPr>
                        </m:fPr>
                        <m:num>
                          <m:r>
                            <a:rPr lang="en-NZ" sz="4000" b="0" i="1" smtClean="0">
                              <a:latin typeface="Cambria Math" panose="02040503050406030204" pitchFamily="18" charset="0"/>
                            </a:rPr>
                            <m:t>0.0900</m:t>
                          </m:r>
                        </m:num>
                        <m:den>
                          <m:r>
                            <a:rPr lang="en-NZ" sz="4000" b="0" i="1" smtClean="0">
                              <a:latin typeface="Cambria Math" panose="02040503050406030204" pitchFamily="18" charset="0"/>
                            </a:rPr>
                            <m:t>0.1000</m:t>
                          </m:r>
                        </m:den>
                      </m:f>
                      <m:r>
                        <a:rPr lang="en-NZ" sz="4000" b="0" i="1" smtClean="0">
                          <a:latin typeface="Cambria Math" panose="02040503050406030204" pitchFamily="18" charset="0"/>
                        </a:rPr>
                        <m:t>=0.90</m:t>
                      </m:r>
                    </m:oMath>
                  </m:oMathPara>
                </a14:m>
                <a:endParaRPr lang="en-NZ" dirty="0"/>
              </a:p>
            </p:txBody>
          </p:sp>
        </mc:Choice>
        <mc:Fallback xmlns="">
          <p:sp>
            <p:nvSpPr>
              <p:cNvPr id="10" name="Rectangle 9"/>
              <p:cNvSpPr>
                <a:spLocks noRot="1" noChangeAspect="1" noMove="1" noResize="1" noEditPoints="1" noAdjustHandles="1" noChangeArrowheads="1" noChangeShapeType="1" noTextEdit="1"/>
              </p:cNvSpPr>
              <p:nvPr/>
            </p:nvSpPr>
            <p:spPr>
              <a:xfrm>
                <a:off x="12209462" y="7258827"/>
                <a:ext cx="4988225" cy="1248803"/>
              </a:xfrm>
              <a:prstGeom prst="rect">
                <a:avLst/>
              </a:prstGeom>
              <a:blipFill rotWithShape="0">
                <a:blip r:embed="rId4"/>
                <a:stretch>
                  <a:fillRect/>
                </a:stretch>
              </a:blipFill>
            </p:spPr>
            <p:txBody>
              <a:bodyPr/>
              <a:lstStyle/>
              <a:p>
                <a:r>
                  <a:rPr lang="en-NZ">
                    <a:noFill/>
                  </a:rPr>
                  <a:t> </a:t>
                </a:r>
              </a:p>
            </p:txBody>
          </p:sp>
        </mc:Fallback>
      </mc:AlternateContent>
      <p:sp>
        <p:nvSpPr>
          <p:cNvPr id="4" name="Rounded Rectangular Callout 3"/>
          <p:cNvSpPr/>
          <p:nvPr/>
        </p:nvSpPr>
        <p:spPr>
          <a:xfrm>
            <a:off x="11449050" y="9470114"/>
            <a:ext cx="12630150" cy="2743200"/>
          </a:xfrm>
          <a:prstGeom prst="wedgeRoundRectCallout">
            <a:avLst>
              <a:gd name="adj1" fmla="val 1490"/>
              <a:gd name="adj2" fmla="val -140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4400" b="1" dirty="0"/>
              <a:t>How would you explain these ratios in the simplest terms?</a:t>
            </a:r>
          </a:p>
        </p:txBody>
      </p:sp>
      <p:sp>
        <p:nvSpPr>
          <p:cNvPr id="11" name="Rounded Rectangle 10"/>
          <p:cNvSpPr/>
          <p:nvPr/>
        </p:nvSpPr>
        <p:spPr>
          <a:xfrm>
            <a:off x="2263488" y="9196220"/>
            <a:ext cx="8252113" cy="32909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4000" dirty="0"/>
              <a:t>Investment B has </a:t>
            </a:r>
            <a:r>
              <a:rPr lang="en-NZ" sz="4000" dirty="0">
                <a:solidFill>
                  <a:srgbClr val="2B47E7"/>
                </a:solidFill>
              </a:rPr>
              <a:t>less relative variability</a:t>
            </a:r>
            <a:r>
              <a:rPr lang="en-NZ" sz="4000" dirty="0"/>
              <a:t> or </a:t>
            </a:r>
            <a:r>
              <a:rPr lang="en-NZ" sz="4000" dirty="0">
                <a:solidFill>
                  <a:srgbClr val="2B47E7"/>
                </a:solidFill>
              </a:rPr>
              <a:t>lower risk per unit of expected return</a:t>
            </a:r>
            <a:r>
              <a:rPr lang="en-NZ" sz="4000" dirty="0"/>
              <a:t> (because it has a substantially higher E(R))</a:t>
            </a:r>
          </a:p>
        </p:txBody>
      </p:sp>
    </p:spTree>
    <p:extLst>
      <p:ext uri="{BB962C8B-B14F-4D97-AF65-F5344CB8AC3E}">
        <p14:creationId xmlns:p14="http://schemas.microsoft.com/office/powerpoint/2010/main" val="39302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1596720"/>
          </a:xfrm>
        </p:spPr>
        <p:txBody>
          <a:bodyPr/>
          <a:lstStyle/>
          <a:p>
            <a:r>
              <a:rPr lang="en-NZ" dirty="0"/>
              <a:t>Risk Measures for </a:t>
            </a:r>
            <a:r>
              <a:rPr lang="en-NZ" dirty="0">
                <a:solidFill>
                  <a:srgbClr val="2B47E7"/>
                </a:solidFill>
              </a:rPr>
              <a:t>Historical </a:t>
            </a:r>
            <a:r>
              <a:rPr lang="en-NZ" dirty="0"/>
              <a:t>Rates of Return</a:t>
            </a:r>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2031983" y="6694160"/>
                <a:ext cx="20381450" cy="5830993"/>
              </a:xfrm>
            </p:spPr>
            <p:txBody>
              <a:bodyPr>
                <a:normAutofit/>
              </a:bodyPr>
              <a:lstStyle/>
              <a:p>
                <a:r>
                  <a:rPr lang="en-NZ" dirty="0"/>
                  <a:t>Where</a:t>
                </a:r>
              </a:p>
              <a:p>
                <a:endParaRPr lang="en-NZ" dirty="0"/>
              </a:p>
              <a:p>
                <a:pPr/>
                <a14:m>
                  <m:oMathPara xmlns:m="http://schemas.openxmlformats.org/officeDocument/2006/math">
                    <m:oMathParaPr>
                      <m:jc m:val="left"/>
                    </m:oMathParaPr>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ea typeface="Cambria Math" panose="02040503050406030204" pitchFamily="18" charset="0"/>
                            </a:rPr>
                            <m:t>𝜎</m:t>
                          </m:r>
                        </m:e>
                        <m:sup>
                          <m:r>
                            <a:rPr lang="en-NZ" i="1">
                              <a:latin typeface="Cambria Math" panose="02040503050406030204" pitchFamily="18" charset="0"/>
                            </a:rPr>
                            <m:t>2</m:t>
                          </m:r>
                        </m:sup>
                      </m:sSup>
                      <m:r>
                        <a:rPr lang="en-NZ" b="0" i="1" smtClean="0">
                          <a:latin typeface="Cambria Math" panose="02040503050406030204" pitchFamily="18" charset="0"/>
                        </a:rPr>
                        <m:t>=</m:t>
                      </m:r>
                      <m:r>
                        <a:rPr lang="en-NZ" b="0" i="1" smtClean="0">
                          <a:latin typeface="Cambria Math" panose="02040503050406030204" pitchFamily="18" charset="0"/>
                        </a:rPr>
                        <m:t>𝑣𝑎𝑟𝑖𝑎𝑛𝑐𝑒</m:t>
                      </m:r>
                    </m:oMath>
                  </m:oMathPara>
                </a14:m>
                <a:endParaRPr lang="en-NZ" dirty="0"/>
              </a:p>
              <a:p>
                <a:pPr/>
                <a14:m>
                  <m:oMathPara xmlns:m="http://schemas.openxmlformats.org/officeDocument/2006/math">
                    <m:oMathParaPr>
                      <m:jc m:val="left"/>
                    </m:oMathParaPr>
                    <m:oMath xmlns:m="http://schemas.openxmlformats.org/officeDocument/2006/math">
                      <m:r>
                        <a:rPr lang="en-NZ" i="1" smtClean="0">
                          <a:latin typeface="Cambria Math" panose="02040503050406030204" pitchFamily="18" charset="0"/>
                          <a:ea typeface="Cambria Math" panose="02040503050406030204" pitchFamily="18" charset="0"/>
                        </a:rPr>
                        <m:t>𝜎</m:t>
                      </m:r>
                      <m:r>
                        <a:rPr lang="en-NZ" i="1">
                          <a:latin typeface="Cambria Math" panose="02040503050406030204" pitchFamily="18" charset="0"/>
                        </a:rPr>
                        <m:t>=</m:t>
                      </m:r>
                      <m:r>
                        <a:rPr lang="en-NZ" b="0" i="1" smtClean="0">
                          <a:latin typeface="Cambria Math" panose="02040503050406030204" pitchFamily="18" charset="0"/>
                        </a:rPr>
                        <m:t>𝑠𝑡𝑎𝑛𝑑𝑎𝑟𝑑</m:t>
                      </m:r>
                      <m:r>
                        <a:rPr lang="en-NZ" b="0" i="1" smtClean="0">
                          <a:latin typeface="Cambria Math" panose="02040503050406030204" pitchFamily="18" charset="0"/>
                        </a:rPr>
                        <m:t> </m:t>
                      </m:r>
                      <m:r>
                        <a:rPr lang="en-NZ" b="0" i="1" smtClean="0">
                          <a:latin typeface="Cambria Math" panose="02040503050406030204" pitchFamily="18" charset="0"/>
                        </a:rPr>
                        <m:t>𝑑𝑒𝑣𝑖𝑎𝑡𝑖𝑜𝑛</m:t>
                      </m:r>
                    </m:oMath>
                  </m:oMathPara>
                </a14:m>
                <a:endParaRPr lang="en-NZ" dirty="0"/>
              </a:p>
              <a:p>
                <a:pPr/>
                <a14:m>
                  <m:oMathPara xmlns:m="http://schemas.openxmlformats.org/officeDocument/2006/math">
                    <m:oMathParaPr>
                      <m:jc m:val="left"/>
                    </m:oMathParaPr>
                    <m:oMath xmlns:m="http://schemas.openxmlformats.org/officeDocument/2006/math">
                      <m:r>
                        <a:rPr lang="en-NZ" i="1">
                          <a:latin typeface="Cambria Math" panose="02040503050406030204" pitchFamily="18" charset="0"/>
                        </a:rPr>
                        <m:t>𝐶𝑉</m:t>
                      </m:r>
                      <m:r>
                        <a:rPr lang="en-NZ" b="0" i="1" smtClean="0">
                          <a:latin typeface="Cambria Math" panose="02040503050406030204" pitchFamily="18" charset="0"/>
                        </a:rPr>
                        <m:t>=</m:t>
                      </m:r>
                      <m:r>
                        <a:rPr lang="en-NZ" b="0" i="1" smtClean="0">
                          <a:latin typeface="Cambria Math" panose="02040503050406030204" pitchFamily="18" charset="0"/>
                        </a:rPr>
                        <m:t>𝑐𝑜𝑒𝑓𝑓𝑖𝑐𝑖𝑒𝑛𝑡</m:t>
                      </m:r>
                      <m:r>
                        <a:rPr lang="en-NZ" b="0" i="1" smtClean="0">
                          <a:latin typeface="Cambria Math" panose="02040503050406030204" pitchFamily="18" charset="0"/>
                        </a:rPr>
                        <m:t> </m:t>
                      </m:r>
                      <m:r>
                        <a:rPr lang="en-NZ" b="0" i="1" smtClean="0">
                          <a:latin typeface="Cambria Math" panose="02040503050406030204" pitchFamily="18" charset="0"/>
                        </a:rPr>
                        <m:t>𝑜𝑓</m:t>
                      </m:r>
                      <m:r>
                        <a:rPr lang="en-NZ" b="0" i="1" smtClean="0">
                          <a:latin typeface="Cambria Math" panose="02040503050406030204" pitchFamily="18" charset="0"/>
                        </a:rPr>
                        <m:t> </m:t>
                      </m:r>
                      <m:r>
                        <a:rPr lang="en-NZ" b="0" i="1" smtClean="0">
                          <a:latin typeface="Cambria Math" panose="02040503050406030204" pitchFamily="18" charset="0"/>
                        </a:rPr>
                        <m:t>𝑣𝑎𝑟𝑖𝑎𝑡𝑖𝑜𝑛</m:t>
                      </m:r>
                    </m:oMath>
                  </m:oMathPara>
                </a14:m>
                <a:endParaRPr lang="en-NZ" dirty="0"/>
              </a:p>
              <a:p>
                <a:pPr/>
                <a14:m>
                  <m:oMathPara xmlns:m="http://schemas.openxmlformats.org/officeDocument/2006/math">
                    <m:oMathParaPr>
                      <m:jc m:val="left"/>
                    </m:oMathParaPr>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𝐻𝑃𝑌</m:t>
                          </m:r>
                        </m:e>
                        <m:sub>
                          <m:r>
                            <a:rPr lang="en-NZ" i="1">
                              <a:latin typeface="Cambria Math" panose="02040503050406030204" pitchFamily="18" charset="0"/>
                            </a:rPr>
                            <m:t>𝑖</m:t>
                          </m:r>
                        </m:sub>
                      </m:sSub>
                      <m:r>
                        <a:rPr lang="en-NZ" b="0" i="1" smtClean="0">
                          <a:latin typeface="Cambria Math" panose="02040503050406030204" pitchFamily="18" charset="0"/>
                        </a:rPr>
                        <m:t>=</m:t>
                      </m:r>
                      <m:r>
                        <a:rPr lang="en-NZ" b="0" i="1" smtClean="0">
                          <a:latin typeface="Cambria Math" panose="02040503050406030204" pitchFamily="18" charset="0"/>
                        </a:rPr>
                        <m:t>h𝑜𝑙𝑑𝑖𝑛𝑔</m:t>
                      </m:r>
                      <m:r>
                        <a:rPr lang="en-NZ" b="0" i="1" smtClean="0">
                          <a:latin typeface="Cambria Math" panose="02040503050406030204" pitchFamily="18" charset="0"/>
                        </a:rPr>
                        <m:t> </m:t>
                      </m:r>
                      <m:r>
                        <a:rPr lang="en-NZ" b="0" i="1" smtClean="0">
                          <a:latin typeface="Cambria Math" panose="02040503050406030204" pitchFamily="18" charset="0"/>
                        </a:rPr>
                        <m:t>𝑝𝑒𝑟𝑖𝑜𝑑</m:t>
                      </m:r>
                      <m:r>
                        <a:rPr lang="en-NZ" b="0" i="1" smtClean="0">
                          <a:latin typeface="Cambria Math" panose="02040503050406030204" pitchFamily="18" charset="0"/>
                        </a:rPr>
                        <m:t> </m:t>
                      </m:r>
                      <m:r>
                        <a:rPr lang="en-NZ" b="0" i="1" smtClean="0">
                          <a:latin typeface="Cambria Math" panose="02040503050406030204" pitchFamily="18" charset="0"/>
                        </a:rPr>
                        <m:t>𝑦𝑖𝑒𝑙𝑑</m:t>
                      </m:r>
                      <m:r>
                        <a:rPr lang="en-NZ" b="0" i="1" smtClean="0">
                          <a:latin typeface="Cambria Math" panose="02040503050406030204" pitchFamily="18" charset="0"/>
                        </a:rPr>
                        <m:t> </m:t>
                      </m:r>
                      <m:r>
                        <a:rPr lang="en-NZ" b="0" i="1" smtClean="0">
                          <a:latin typeface="Cambria Math" panose="02040503050406030204" pitchFamily="18" charset="0"/>
                        </a:rPr>
                        <m:t>𝑑𝑢𝑟𝑖𝑛𝑔</m:t>
                      </m:r>
                      <m:r>
                        <a:rPr lang="en-NZ" b="0" i="1" smtClean="0">
                          <a:latin typeface="Cambria Math" panose="02040503050406030204" pitchFamily="18" charset="0"/>
                        </a:rPr>
                        <m:t> </m:t>
                      </m:r>
                      <m:r>
                        <a:rPr lang="en-NZ" b="0" i="1" smtClean="0">
                          <a:latin typeface="Cambria Math" panose="02040503050406030204" pitchFamily="18" charset="0"/>
                        </a:rPr>
                        <m:t>𝑝𝑒𝑟𝑖𝑜𝑑</m:t>
                      </m:r>
                      <m:r>
                        <a:rPr lang="en-NZ" b="0" i="1" smtClean="0">
                          <a:latin typeface="Cambria Math" panose="02040503050406030204" pitchFamily="18" charset="0"/>
                        </a:rPr>
                        <m:t> </m:t>
                      </m:r>
                      <m:r>
                        <a:rPr lang="en-NZ" b="0" i="1" smtClean="0">
                          <a:latin typeface="Cambria Math" panose="02040503050406030204" pitchFamily="18" charset="0"/>
                        </a:rPr>
                        <m:t>𝑖</m:t>
                      </m:r>
                    </m:oMath>
                  </m:oMathPara>
                </a14:m>
                <a:endParaRPr lang="en-NZ" dirty="0"/>
              </a:p>
              <a:p>
                <a:pPr/>
                <a14:m>
                  <m:oMathPara xmlns:m="http://schemas.openxmlformats.org/officeDocument/2006/math">
                    <m:oMathParaPr>
                      <m:jc m:val="left"/>
                    </m:oMathParaPr>
                    <m:oMath xmlns:m="http://schemas.openxmlformats.org/officeDocument/2006/math">
                      <m:r>
                        <a:rPr lang="en-NZ" i="1">
                          <a:latin typeface="Cambria Math" panose="02040503050406030204" pitchFamily="18" charset="0"/>
                        </a:rPr>
                        <m:t>𝐸</m:t>
                      </m:r>
                      <m:d>
                        <m:dPr>
                          <m:ctrlPr>
                            <a:rPr lang="en-NZ" i="1">
                              <a:latin typeface="Cambria Math" panose="02040503050406030204" pitchFamily="18" charset="0"/>
                            </a:rPr>
                          </m:ctrlPr>
                        </m:dPr>
                        <m:e>
                          <m:r>
                            <a:rPr lang="en-NZ" i="1">
                              <a:latin typeface="Cambria Math" panose="02040503050406030204" pitchFamily="18" charset="0"/>
                            </a:rPr>
                            <m:t>𝐻𝑃𝑌</m:t>
                          </m:r>
                        </m:e>
                      </m:d>
                      <m:r>
                        <a:rPr lang="en-NZ" b="0" i="1" smtClean="0">
                          <a:latin typeface="Cambria Math" panose="02040503050406030204" pitchFamily="18" charset="0"/>
                        </a:rPr>
                        <m:t>=</m:t>
                      </m:r>
                      <m:r>
                        <a:rPr lang="en-NZ" b="0" i="1" smtClean="0">
                          <a:latin typeface="Cambria Math" panose="02040503050406030204" pitchFamily="18" charset="0"/>
                        </a:rPr>
                        <m:t>𝑒𝑥𝑝𝑒𝑐𝑡𝑒𝑑</m:t>
                      </m:r>
                      <m:r>
                        <a:rPr lang="en-NZ" b="0" i="1" smtClean="0">
                          <a:latin typeface="Cambria Math" panose="02040503050406030204" pitchFamily="18" charset="0"/>
                        </a:rPr>
                        <m:t> </m:t>
                      </m:r>
                      <m:r>
                        <a:rPr lang="en-NZ" b="0" i="1" smtClean="0">
                          <a:latin typeface="Cambria Math" panose="02040503050406030204" pitchFamily="18" charset="0"/>
                        </a:rPr>
                        <m:t>𝑣𝑎𝑙𝑢𝑒</m:t>
                      </m:r>
                      <m:r>
                        <a:rPr lang="en-NZ" b="0" i="1" smtClean="0">
                          <a:latin typeface="Cambria Math" panose="02040503050406030204" pitchFamily="18" charset="0"/>
                        </a:rPr>
                        <m:t> </m:t>
                      </m:r>
                      <m:r>
                        <a:rPr lang="en-NZ" b="0" i="1" smtClean="0">
                          <a:latin typeface="Cambria Math" panose="02040503050406030204" pitchFamily="18" charset="0"/>
                        </a:rPr>
                        <m:t>𝑜𝑓</m:t>
                      </m:r>
                      <m:r>
                        <a:rPr lang="en-NZ" b="0" i="1" smtClean="0">
                          <a:latin typeface="Cambria Math" panose="02040503050406030204" pitchFamily="18" charset="0"/>
                        </a:rPr>
                        <m:t> </m:t>
                      </m:r>
                      <m:r>
                        <a:rPr lang="en-NZ" b="0" i="1" smtClean="0">
                          <a:latin typeface="Cambria Math" panose="02040503050406030204" pitchFamily="18" charset="0"/>
                        </a:rPr>
                        <m:t>𝐻𝑃𝑌</m:t>
                      </m:r>
                      <m:r>
                        <a:rPr lang="en-NZ" b="0" i="1" smtClean="0">
                          <a:latin typeface="Cambria Math" panose="02040503050406030204" pitchFamily="18" charset="0"/>
                        </a:rPr>
                        <m:t> </m:t>
                      </m:r>
                      <m:r>
                        <a:rPr lang="en-NZ" b="0" i="1" smtClean="0">
                          <a:latin typeface="Cambria Math" panose="02040503050406030204" pitchFamily="18" charset="0"/>
                        </a:rPr>
                        <m:t>𝑡h𝑎𝑡</m:t>
                      </m:r>
                      <m:r>
                        <a:rPr lang="en-NZ" b="0" i="1" smtClean="0">
                          <a:latin typeface="Cambria Math" panose="02040503050406030204" pitchFamily="18" charset="0"/>
                        </a:rPr>
                        <m:t> </m:t>
                      </m:r>
                      <m:r>
                        <a:rPr lang="en-NZ" b="0" i="1" smtClean="0">
                          <a:latin typeface="Cambria Math" panose="02040503050406030204" pitchFamily="18" charset="0"/>
                        </a:rPr>
                        <m:t>𝑖𝑠</m:t>
                      </m:r>
                      <m:r>
                        <a:rPr lang="en-NZ" b="0" i="1" smtClean="0">
                          <a:latin typeface="Cambria Math" panose="02040503050406030204" pitchFamily="18" charset="0"/>
                        </a:rPr>
                        <m:t> </m:t>
                      </m:r>
                      <m:r>
                        <a:rPr lang="en-NZ" b="0" i="1" smtClean="0">
                          <a:latin typeface="Cambria Math" panose="02040503050406030204" pitchFamily="18" charset="0"/>
                        </a:rPr>
                        <m:t>𝑒𝑞𝑢𝑎𝑙</m:t>
                      </m:r>
                      <m:r>
                        <a:rPr lang="en-NZ" b="0" i="1" smtClean="0">
                          <a:latin typeface="Cambria Math" panose="02040503050406030204" pitchFamily="18" charset="0"/>
                        </a:rPr>
                        <m:t> </m:t>
                      </m:r>
                      <m:r>
                        <a:rPr lang="en-NZ" b="0" i="1" smtClean="0">
                          <a:latin typeface="Cambria Math" panose="02040503050406030204" pitchFamily="18" charset="0"/>
                        </a:rPr>
                        <m:t>𝑡𝑜</m:t>
                      </m:r>
                      <m:r>
                        <a:rPr lang="en-NZ" b="0" i="1" smtClean="0">
                          <a:latin typeface="Cambria Math" panose="02040503050406030204" pitchFamily="18" charset="0"/>
                        </a:rPr>
                        <m:t> </m:t>
                      </m:r>
                      <m:r>
                        <a:rPr lang="en-NZ" b="0" i="1" smtClean="0">
                          <a:latin typeface="Cambria Math" panose="02040503050406030204" pitchFamily="18" charset="0"/>
                        </a:rPr>
                        <m:t>𝑡h𝑒</m:t>
                      </m:r>
                      <m:r>
                        <a:rPr lang="en-NZ" b="0" i="1" smtClean="0">
                          <a:latin typeface="Cambria Math" panose="02040503050406030204" pitchFamily="18" charset="0"/>
                        </a:rPr>
                        <m:t> </m:t>
                      </m:r>
                      <m:r>
                        <a:rPr lang="en-NZ" b="0" i="1" smtClean="0">
                          <a:solidFill>
                            <a:srgbClr val="2B47E7"/>
                          </a:solidFill>
                          <a:latin typeface="Cambria Math" panose="02040503050406030204" pitchFamily="18" charset="0"/>
                        </a:rPr>
                        <m:t>𝑎𝑟𝑖𝑡h𝑚𝑒𝑡𝑖𝑐</m:t>
                      </m:r>
                      <m:r>
                        <a:rPr lang="en-NZ" b="0" i="1" smtClean="0">
                          <a:solidFill>
                            <a:srgbClr val="2B47E7"/>
                          </a:solidFill>
                          <a:latin typeface="Cambria Math" panose="02040503050406030204" pitchFamily="18" charset="0"/>
                        </a:rPr>
                        <m:t> </m:t>
                      </m:r>
                      <m:r>
                        <a:rPr lang="en-NZ" b="0" i="1" smtClean="0">
                          <a:solidFill>
                            <a:srgbClr val="2B47E7"/>
                          </a:solidFill>
                          <a:latin typeface="Cambria Math" panose="02040503050406030204" pitchFamily="18" charset="0"/>
                        </a:rPr>
                        <m:t>𝑚𝑒𝑎𝑛</m:t>
                      </m:r>
                      <m:r>
                        <a:rPr lang="en-NZ" b="0" i="1" smtClean="0">
                          <a:solidFill>
                            <a:srgbClr val="2B47E7"/>
                          </a:solidFill>
                          <a:latin typeface="Cambria Math" panose="02040503050406030204" pitchFamily="18" charset="0"/>
                        </a:rPr>
                        <m:t> </m:t>
                      </m:r>
                      <m:d>
                        <m:dPr>
                          <m:ctrlPr>
                            <a:rPr lang="en-NZ" b="0" i="1" smtClean="0">
                              <a:solidFill>
                                <a:srgbClr val="2B47E7"/>
                              </a:solidFill>
                              <a:latin typeface="Cambria Math" panose="02040503050406030204" pitchFamily="18" charset="0"/>
                            </a:rPr>
                          </m:ctrlPr>
                        </m:dPr>
                        <m:e>
                          <m:r>
                            <a:rPr lang="en-NZ" b="0" i="1" smtClean="0">
                              <a:solidFill>
                                <a:srgbClr val="2B47E7"/>
                              </a:solidFill>
                              <a:latin typeface="Cambria Math" panose="02040503050406030204" pitchFamily="18" charset="0"/>
                            </a:rPr>
                            <m:t>𝐴𝑀</m:t>
                          </m:r>
                        </m:e>
                      </m:d>
                      <m:r>
                        <a:rPr lang="en-NZ" b="0" i="1" smtClean="0">
                          <a:latin typeface="Cambria Math" panose="02040503050406030204" pitchFamily="18" charset="0"/>
                        </a:rPr>
                        <m:t> </m:t>
                      </m:r>
                      <m:r>
                        <a:rPr lang="en-NZ" b="0" i="1" smtClean="0">
                          <a:latin typeface="Cambria Math" panose="02040503050406030204" pitchFamily="18" charset="0"/>
                        </a:rPr>
                        <m:t>𝑜𝑓</m:t>
                      </m:r>
                      <m:r>
                        <a:rPr lang="en-NZ" b="0" i="1" smtClean="0">
                          <a:latin typeface="Cambria Math" panose="02040503050406030204" pitchFamily="18" charset="0"/>
                        </a:rPr>
                        <m:t> </m:t>
                      </m:r>
                      <m:r>
                        <a:rPr lang="en-NZ" b="0" i="1" smtClean="0">
                          <a:latin typeface="Cambria Math" panose="02040503050406030204" pitchFamily="18" charset="0"/>
                        </a:rPr>
                        <m:t>𝑡h𝑒</m:t>
                      </m:r>
                      <m:r>
                        <a:rPr lang="en-NZ" b="0" i="1" smtClean="0">
                          <a:latin typeface="Cambria Math" panose="02040503050406030204" pitchFamily="18" charset="0"/>
                        </a:rPr>
                        <m:t> </m:t>
                      </m:r>
                      <m:r>
                        <a:rPr lang="en-NZ" b="0" i="1" smtClean="0">
                          <a:latin typeface="Cambria Math" panose="02040503050406030204" pitchFamily="18" charset="0"/>
                        </a:rPr>
                        <m:t>h𝑖𝑠𝑡𝑜𝑟𝑖𝑐𝑎𝑙</m:t>
                      </m:r>
                      <m:r>
                        <a:rPr lang="en-NZ" b="0" i="1" smtClean="0">
                          <a:latin typeface="Cambria Math" panose="02040503050406030204" pitchFamily="18" charset="0"/>
                        </a:rPr>
                        <m:t> </m:t>
                      </m:r>
                      <m:r>
                        <a:rPr lang="en-NZ" b="0" i="1" smtClean="0">
                          <a:latin typeface="Cambria Math" panose="02040503050406030204" pitchFamily="18" charset="0"/>
                        </a:rPr>
                        <m:t>𝐻𝑃𝑌</m:t>
                      </m:r>
                    </m:oMath>
                  </m:oMathPara>
                </a14:m>
                <a:endParaRPr lang="en-NZ" dirty="0"/>
              </a:p>
              <a:p>
                <a:pPr/>
                <a14:m>
                  <m:oMathPara xmlns:m="http://schemas.openxmlformats.org/officeDocument/2006/math">
                    <m:oMathParaPr>
                      <m:jc m:val="left"/>
                    </m:oMathParaPr>
                    <m:oMath xmlns:m="http://schemas.openxmlformats.org/officeDocument/2006/math">
                      <m:r>
                        <a:rPr lang="en-NZ" b="0" i="1" smtClean="0">
                          <a:latin typeface="Cambria Math" panose="02040503050406030204" pitchFamily="18" charset="0"/>
                        </a:rPr>
                        <m:t>𝑛</m:t>
                      </m:r>
                      <m:r>
                        <a:rPr lang="en-NZ" b="0" i="1" smtClean="0">
                          <a:latin typeface="Cambria Math" panose="02040503050406030204" pitchFamily="18" charset="0"/>
                        </a:rPr>
                        <m:t>=</m:t>
                      </m:r>
                      <m:r>
                        <a:rPr lang="en-NZ" b="0" i="1" smtClean="0">
                          <a:latin typeface="Cambria Math" panose="02040503050406030204" pitchFamily="18" charset="0"/>
                        </a:rPr>
                        <m:t>𝑛𝑢𝑚𝑏𝑒𝑟</m:t>
                      </m:r>
                      <m:r>
                        <a:rPr lang="en-NZ" b="0" i="1" smtClean="0">
                          <a:latin typeface="Cambria Math" panose="02040503050406030204" pitchFamily="18" charset="0"/>
                        </a:rPr>
                        <m:t> </m:t>
                      </m:r>
                      <m:r>
                        <a:rPr lang="en-NZ" b="0" i="1" smtClean="0">
                          <a:latin typeface="Cambria Math" panose="02040503050406030204" pitchFamily="18" charset="0"/>
                        </a:rPr>
                        <m:t>𝑜𝑓</m:t>
                      </m:r>
                      <m:r>
                        <a:rPr lang="en-NZ" b="0" i="1" smtClean="0">
                          <a:latin typeface="Cambria Math" panose="02040503050406030204" pitchFamily="18" charset="0"/>
                        </a:rPr>
                        <m:t> </m:t>
                      </m:r>
                      <m:r>
                        <a:rPr lang="en-NZ" b="0" i="1" smtClean="0">
                          <a:latin typeface="Cambria Math" panose="02040503050406030204" pitchFamily="18" charset="0"/>
                        </a:rPr>
                        <m:t>𝑜𝑏𝑠𝑒𝑟𝑣𝑎𝑡𝑖𝑜𝑛𝑠</m:t>
                      </m:r>
                    </m:oMath>
                  </m:oMathPara>
                </a14:m>
                <a:endParaRPr lang="en-NZ" dirty="0"/>
              </a:p>
              <a:p>
                <a:endParaRPr lang="en-NZ" dirty="0"/>
              </a:p>
              <a:p>
                <a:r>
                  <a:rPr lang="en-NZ" dirty="0"/>
                  <a:t>Note: </a:t>
                </a:r>
                <a:r>
                  <a:rPr lang="en-NZ" i="1" dirty="0">
                    <a:solidFill>
                      <a:srgbClr val="2B47E7"/>
                    </a:solidFill>
                  </a:rPr>
                  <a:t>Larger</a:t>
                </a:r>
                <a:r>
                  <a:rPr lang="en-NZ" i="1" dirty="0"/>
                  <a:t> variance, standard deviation and coefficient of variation </a:t>
                </a:r>
                <a:r>
                  <a:rPr lang="en-NZ" dirty="0"/>
                  <a:t>indicate the </a:t>
                </a:r>
                <a:r>
                  <a:rPr lang="en-NZ" i="1" dirty="0">
                    <a:solidFill>
                      <a:srgbClr val="2B47E7"/>
                    </a:solidFill>
                  </a:rPr>
                  <a:t>greater </a:t>
                </a:r>
                <a:r>
                  <a:rPr lang="en-NZ" i="1" dirty="0"/>
                  <a:t>risk </a:t>
                </a:r>
                <a:r>
                  <a:rPr lang="en-NZ" dirty="0"/>
                  <a:t>of the investment.</a:t>
                </a:r>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2031983" y="6694160"/>
                <a:ext cx="20381450" cy="5830993"/>
              </a:xfrm>
              <a:blipFill>
                <a:blip r:embed="rId2"/>
                <a:stretch>
                  <a:fillRect l="-748" t="-125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626136572"/>
                  </p:ext>
                </p:extLst>
              </p:nvPr>
            </p:nvGraphicFramePr>
            <p:xfrm>
              <a:off x="2031984" y="3087489"/>
              <a:ext cx="20381449" cy="3191300"/>
            </p:xfrm>
            <a:graphic>
              <a:graphicData uri="http://schemas.openxmlformats.org/drawingml/2006/table">
                <a:tbl>
                  <a:tblPr firstRow="1" bandRow="1">
                    <a:tableStyleId>{5C22544A-7EE6-4342-B048-85BDC9FD1C3A}</a:tableStyleId>
                  </a:tblPr>
                  <a:tblGrid>
                    <a:gridCol w="7388463">
                      <a:extLst>
                        <a:ext uri="{9D8B030D-6E8A-4147-A177-3AD203B41FA5}">
                          <a16:colId xmlns:a16="http://schemas.microsoft.com/office/drawing/2014/main" val="20001"/>
                        </a:ext>
                      </a:extLst>
                    </a:gridCol>
                    <a:gridCol w="7038753">
                      <a:extLst>
                        <a:ext uri="{9D8B030D-6E8A-4147-A177-3AD203B41FA5}">
                          <a16:colId xmlns:a16="http://schemas.microsoft.com/office/drawing/2014/main" val="20002"/>
                        </a:ext>
                      </a:extLst>
                    </a:gridCol>
                    <a:gridCol w="5954233">
                      <a:extLst>
                        <a:ext uri="{9D8B030D-6E8A-4147-A177-3AD203B41FA5}">
                          <a16:colId xmlns:a16="http://schemas.microsoft.com/office/drawing/2014/main" val="20003"/>
                        </a:ext>
                      </a:extLst>
                    </a:gridCol>
                  </a:tblGrid>
                  <a:tr h="677885">
                    <a:tc gridSpan="2">
                      <a:txBody>
                        <a:bodyPr/>
                        <a:lstStyle/>
                        <a:p>
                          <a:pPr algn="ctr"/>
                          <a:r>
                            <a:rPr lang="en-NZ" sz="2800" b="1" dirty="0">
                              <a:solidFill>
                                <a:schemeClr val="tx1"/>
                              </a:solidFill>
                              <a:latin typeface="+mn-lt"/>
                            </a:rPr>
                            <a:t>Absolute Risk Measures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b="1" dirty="0">
                              <a:solidFill>
                                <a:schemeClr val="tx1"/>
                              </a:solidFill>
                              <a:latin typeface="+mn-lt"/>
                            </a:rPr>
                            <a:t>Relative</a:t>
                          </a:r>
                          <a:r>
                            <a:rPr lang="en-NZ" sz="2800" b="1" baseline="0" dirty="0">
                              <a:solidFill>
                                <a:schemeClr val="tx1"/>
                              </a:solidFill>
                              <a:latin typeface="+mn-lt"/>
                            </a:rPr>
                            <a:t> Risk Measure</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marL="0" algn="ctr" defTabSz="1828800" rtl="0" eaLnBrk="1" latinLnBrk="0" hangingPunct="1"/>
                          <a:r>
                            <a:rPr lang="en-NZ" sz="2800" b="1" kern="1200" dirty="0">
                              <a:solidFill>
                                <a:schemeClr val="tx1"/>
                              </a:solidFill>
                              <a:latin typeface="+mn-lt"/>
                              <a:ea typeface="+mn-ea"/>
                              <a:cs typeface="+mn-cs"/>
                            </a:rPr>
                            <a:t>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a:solidFill>
                                <a:schemeClr val="tx1"/>
                              </a:solidFill>
                              <a:latin typeface="+mn-lt"/>
                              <a:ea typeface="+mn-ea"/>
                              <a:cs typeface="+mn-cs"/>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a:solidFill>
                                <a:schemeClr val="tx1"/>
                              </a:solidFill>
                              <a:latin typeface="+mn-lt"/>
                              <a:ea typeface="+mn-ea"/>
                              <a:cs typeface="+mn-cs"/>
                            </a:rPr>
                            <a:t>Coefficient of Variation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61246">
                    <a:tc>
                      <a:txBody>
                        <a:bodyPr/>
                        <a:lstStyle/>
                        <a:p>
                          <a:pPr algn="ctr"/>
                          <a14:m>
                            <m:oMathPara xmlns:m="http://schemas.openxmlformats.org/officeDocument/2006/math">
                              <m:oMathParaPr>
                                <m:jc m:val="centerGroup"/>
                              </m:oMathParaPr>
                              <m:oMath xmlns:m="http://schemas.openxmlformats.org/officeDocument/2006/math">
                                <m:r>
                                  <a:rPr lang="en-NZ" sz="2800" b="0" i="1" smtClean="0">
                                    <a:solidFill>
                                      <a:schemeClr val="tx1"/>
                                    </a:solidFill>
                                    <a:latin typeface="Cambria Math" panose="02040503050406030204" pitchFamily="18" charset="0"/>
                                  </a:rPr>
                                  <m:t>𝑉𝑎𝑟𝑖𝑎𝑛𝑐𝑒</m:t>
                                </m:r>
                                <m:d>
                                  <m:dPr>
                                    <m:ctrlPr>
                                      <a:rPr lang="en-NZ" sz="2800" b="0" i="1" smtClean="0">
                                        <a:solidFill>
                                          <a:schemeClr val="tx1"/>
                                        </a:solidFill>
                                        <a:latin typeface="Cambria Math" panose="02040503050406030204" pitchFamily="18" charset="0"/>
                                      </a:rPr>
                                    </m:ctrlPr>
                                  </m:dPr>
                                  <m:e>
                                    <m:sSup>
                                      <m:sSupPr>
                                        <m:ctrlPr>
                                          <a:rPr lang="en-NZ" sz="2800" b="0" i="1" smtClean="0">
                                            <a:solidFill>
                                              <a:schemeClr val="tx1"/>
                                            </a:solidFill>
                                            <a:latin typeface="Cambria Math" panose="02040503050406030204" pitchFamily="18" charset="0"/>
                                          </a:rPr>
                                        </m:ctrlPr>
                                      </m:sSupPr>
                                      <m:e>
                                        <m:r>
                                          <a:rPr lang="en-NZ" sz="2800" b="0" i="1" smtClean="0">
                                            <a:solidFill>
                                              <a:schemeClr val="tx1"/>
                                            </a:solidFill>
                                            <a:latin typeface="Cambria Math" panose="02040503050406030204" pitchFamily="18" charset="0"/>
                                            <a:ea typeface="Cambria Math" panose="02040503050406030204" pitchFamily="18" charset="0"/>
                                          </a:rPr>
                                          <m:t>𝜎</m:t>
                                        </m:r>
                                      </m:e>
                                      <m:sup>
                                        <m:r>
                                          <a:rPr lang="en-NZ" sz="2800" b="0" i="1" smtClean="0">
                                            <a:solidFill>
                                              <a:schemeClr val="tx1"/>
                                            </a:solidFill>
                                            <a:latin typeface="Cambria Math" panose="02040503050406030204" pitchFamily="18" charset="0"/>
                                          </a:rPr>
                                          <m:t>2</m:t>
                                        </m:r>
                                      </m:sup>
                                    </m:sSup>
                                  </m:e>
                                </m:d>
                                <m:r>
                                  <a:rPr lang="en-NZ" sz="2800" b="0" i="1" smtClean="0">
                                    <a:solidFill>
                                      <a:schemeClr val="tx1"/>
                                    </a:solidFill>
                                    <a:latin typeface="Cambria Math" panose="02040503050406030204" pitchFamily="18" charset="0"/>
                                  </a:rPr>
                                  <m:t>=</m:t>
                                </m:r>
                                <m:f>
                                  <m:fPr>
                                    <m:ctrlPr>
                                      <a:rPr lang="en-NZ" sz="2800" b="0" i="1" smtClean="0">
                                        <a:solidFill>
                                          <a:schemeClr val="tx1"/>
                                        </a:solidFill>
                                        <a:latin typeface="Cambria Math" panose="02040503050406030204" pitchFamily="18" charset="0"/>
                                      </a:rPr>
                                    </m:ctrlPr>
                                  </m:fPr>
                                  <m:num>
                                    <m:nary>
                                      <m:naryPr>
                                        <m:chr m:val="∑"/>
                                        <m:ctrlPr>
                                          <a:rPr lang="en-NZ" sz="2800" b="0" i="1" smtClean="0">
                                            <a:solidFill>
                                              <a:schemeClr val="tx1"/>
                                            </a:solidFill>
                                            <a:latin typeface="Cambria Math" panose="02040503050406030204" pitchFamily="18" charset="0"/>
                                          </a:rPr>
                                        </m:ctrlPr>
                                      </m:naryPr>
                                      <m:sub>
                                        <m:r>
                                          <m:rPr>
                                            <m:brk m:alnAt="23"/>
                                          </m:rPr>
                                          <a:rPr lang="en-NZ" sz="2800" b="0" i="1" smtClean="0">
                                            <a:solidFill>
                                              <a:schemeClr val="tx1"/>
                                            </a:solidFill>
                                            <a:latin typeface="Cambria Math" panose="02040503050406030204" pitchFamily="18" charset="0"/>
                                          </a:rPr>
                                          <m:t>𝑖</m:t>
                                        </m:r>
                                        <m:r>
                                          <a:rPr lang="en-NZ" sz="2800" b="0" i="1" smtClean="0">
                                            <a:solidFill>
                                              <a:schemeClr val="tx1"/>
                                            </a:solidFill>
                                            <a:latin typeface="Cambria Math" panose="02040503050406030204" pitchFamily="18" charset="0"/>
                                          </a:rPr>
                                          <m:t>=1</m:t>
                                        </m:r>
                                      </m:sub>
                                      <m:sup>
                                        <m:r>
                                          <a:rPr lang="en-NZ" sz="2800" b="0" i="1" smtClean="0">
                                            <a:solidFill>
                                              <a:schemeClr val="tx1"/>
                                            </a:solidFill>
                                            <a:latin typeface="Cambria Math" panose="02040503050406030204" pitchFamily="18" charset="0"/>
                                          </a:rPr>
                                          <m:t>𝑛</m:t>
                                        </m:r>
                                      </m:sup>
                                      <m:e>
                                        <m:sSup>
                                          <m:sSupPr>
                                            <m:ctrlPr>
                                              <a:rPr lang="en-NZ" sz="2800" b="0" i="1" smtClean="0">
                                                <a:solidFill>
                                                  <a:schemeClr val="tx1"/>
                                                </a:solidFill>
                                                <a:latin typeface="Cambria Math" panose="02040503050406030204" pitchFamily="18" charset="0"/>
                                              </a:rPr>
                                            </m:ctrlPr>
                                          </m:sSupPr>
                                          <m:e>
                                            <m:d>
                                              <m:dPr>
                                                <m:begChr m:val="["/>
                                                <m:endChr m:val="]"/>
                                                <m:ctrlPr>
                                                  <a:rPr lang="en-NZ" sz="2800" b="0" i="1" smtClean="0">
                                                    <a:solidFill>
                                                      <a:schemeClr val="tx1"/>
                                                    </a:solidFill>
                                                    <a:latin typeface="Cambria Math" panose="02040503050406030204" pitchFamily="18" charset="0"/>
                                                  </a:rPr>
                                                </m:ctrlPr>
                                              </m:dPr>
                                              <m:e>
                                                <m:sSub>
                                                  <m:sSubPr>
                                                    <m:ctrlPr>
                                                      <a:rPr lang="en-NZ" sz="2800" b="0" i="1" smtClean="0">
                                                        <a:solidFill>
                                                          <a:schemeClr val="tx1"/>
                                                        </a:solidFill>
                                                        <a:latin typeface="Cambria Math" panose="02040503050406030204" pitchFamily="18" charset="0"/>
                                                      </a:rPr>
                                                    </m:ctrlPr>
                                                  </m:sSubPr>
                                                  <m:e>
                                                    <m:r>
                                                      <a:rPr lang="en-NZ" sz="2800" b="0" i="1" smtClean="0">
                                                        <a:solidFill>
                                                          <a:schemeClr val="tx1"/>
                                                        </a:solidFill>
                                                        <a:latin typeface="Cambria Math" panose="02040503050406030204" pitchFamily="18" charset="0"/>
                                                      </a:rPr>
                                                      <m:t>𝐻𝑃𝑌</m:t>
                                                    </m:r>
                                                  </m:e>
                                                  <m:sub>
                                                    <m:r>
                                                      <a:rPr lang="en-NZ" sz="2800" b="0" i="1" smtClean="0">
                                                        <a:solidFill>
                                                          <a:schemeClr val="tx1"/>
                                                        </a:solidFill>
                                                        <a:latin typeface="Cambria Math" panose="02040503050406030204" pitchFamily="18" charset="0"/>
                                                      </a:rPr>
                                                      <m:t>𝑖</m:t>
                                                    </m:r>
                                                  </m:sub>
                                                </m:sSub>
                                                <m:r>
                                                  <a:rPr lang="en-NZ" sz="2800" b="0" i="1" smtClean="0">
                                                    <a:solidFill>
                                                      <a:schemeClr val="tx1"/>
                                                    </a:solidFill>
                                                    <a:latin typeface="Cambria Math" panose="02040503050406030204" pitchFamily="18" charset="0"/>
                                                  </a:rPr>
                                                  <m:t>−</m:t>
                                                </m:r>
                                                <m:r>
                                                  <a:rPr lang="en-NZ" sz="2800" b="0" i="1" smtClean="0">
                                                    <a:solidFill>
                                                      <a:schemeClr val="tx1"/>
                                                    </a:solidFill>
                                                    <a:latin typeface="Cambria Math" panose="02040503050406030204" pitchFamily="18" charset="0"/>
                                                  </a:rPr>
                                                  <m:t>𝐸</m:t>
                                                </m:r>
                                                <m:r>
                                                  <a:rPr lang="en-NZ" sz="2800" b="0" i="1" smtClean="0">
                                                    <a:solidFill>
                                                      <a:schemeClr val="tx1"/>
                                                    </a:solidFill>
                                                    <a:latin typeface="Cambria Math" panose="02040503050406030204" pitchFamily="18" charset="0"/>
                                                  </a:rPr>
                                                  <m:t>(</m:t>
                                                </m:r>
                                                <m:r>
                                                  <a:rPr lang="en-NZ" sz="2800" b="0" i="1" smtClean="0">
                                                    <a:solidFill>
                                                      <a:schemeClr val="tx1"/>
                                                    </a:solidFill>
                                                    <a:latin typeface="Cambria Math" panose="02040503050406030204" pitchFamily="18" charset="0"/>
                                                  </a:rPr>
                                                  <m:t>𝐻𝑃𝑌</m:t>
                                                </m:r>
                                                <m:r>
                                                  <a:rPr lang="en-NZ" sz="2800" b="0" i="1" smtClean="0">
                                                    <a:solidFill>
                                                      <a:schemeClr val="tx1"/>
                                                    </a:solidFill>
                                                    <a:latin typeface="Cambria Math" panose="02040503050406030204" pitchFamily="18" charset="0"/>
                                                  </a:rPr>
                                                  <m:t>)</m:t>
                                                </m:r>
                                              </m:e>
                                            </m:d>
                                          </m:e>
                                          <m:sup>
                                            <m:r>
                                              <a:rPr lang="en-NZ" sz="2800" b="0" i="1" smtClean="0">
                                                <a:solidFill>
                                                  <a:schemeClr val="tx1"/>
                                                </a:solidFill>
                                                <a:latin typeface="Cambria Math" panose="02040503050406030204" pitchFamily="18" charset="0"/>
                                              </a:rPr>
                                              <m:t>2</m:t>
                                            </m:r>
                                          </m:sup>
                                        </m:sSup>
                                      </m:e>
                                    </m:nary>
                                  </m:num>
                                  <m:den>
                                    <m:r>
                                      <a:rPr lang="en-NZ" sz="2800" b="0" i="1" smtClean="0">
                                        <a:solidFill>
                                          <a:schemeClr val="tx1"/>
                                        </a:solidFill>
                                        <a:latin typeface="Cambria Math" panose="02040503050406030204" pitchFamily="18" charset="0"/>
                                      </a:rPr>
                                      <m:t>𝑛</m:t>
                                    </m:r>
                                  </m:den>
                                </m:f>
                              </m:oMath>
                            </m:oMathPara>
                          </a14:m>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2800" b="0" i="1" smtClean="0">
                                    <a:solidFill>
                                      <a:schemeClr val="tx1"/>
                                    </a:solidFill>
                                    <a:latin typeface="Cambria Math" panose="02040503050406030204" pitchFamily="18" charset="0"/>
                                  </a:rPr>
                                  <m:t>𝑆𝑡𝑑</m:t>
                                </m:r>
                                <m:r>
                                  <a:rPr lang="en-NZ" sz="2800" b="0" i="1" smtClean="0">
                                    <a:solidFill>
                                      <a:schemeClr val="tx1"/>
                                    </a:solidFill>
                                    <a:latin typeface="Cambria Math" panose="02040503050406030204" pitchFamily="18" charset="0"/>
                                  </a:rPr>
                                  <m:t>.</m:t>
                                </m:r>
                                <m:r>
                                  <a:rPr lang="en-NZ" sz="2800" b="0" i="1" smtClean="0">
                                    <a:solidFill>
                                      <a:schemeClr val="tx1"/>
                                    </a:solidFill>
                                    <a:latin typeface="Cambria Math" panose="02040503050406030204" pitchFamily="18" charset="0"/>
                                  </a:rPr>
                                  <m:t>𝐷𝑒𝑣</m:t>
                                </m:r>
                                <m:r>
                                  <a:rPr lang="en-NZ" sz="2800" b="0" i="1" smtClean="0">
                                    <a:solidFill>
                                      <a:schemeClr val="tx1"/>
                                    </a:solidFill>
                                    <a:latin typeface="Cambria Math" panose="02040503050406030204" pitchFamily="18" charset="0"/>
                                  </a:rPr>
                                  <m:t>.</m:t>
                                </m:r>
                                <m:d>
                                  <m:dPr>
                                    <m:ctrlPr>
                                      <a:rPr lang="en-NZ" sz="2800" b="0" i="1" smtClean="0">
                                        <a:solidFill>
                                          <a:schemeClr val="tx1"/>
                                        </a:solidFill>
                                        <a:latin typeface="Cambria Math" panose="02040503050406030204" pitchFamily="18" charset="0"/>
                                      </a:rPr>
                                    </m:ctrlPr>
                                  </m:dPr>
                                  <m:e>
                                    <m:r>
                                      <a:rPr lang="en-NZ" sz="2800" b="0" i="1" smtClean="0">
                                        <a:solidFill>
                                          <a:schemeClr val="tx1"/>
                                        </a:solidFill>
                                        <a:latin typeface="Cambria Math" panose="02040503050406030204" pitchFamily="18" charset="0"/>
                                        <a:ea typeface="Cambria Math" panose="02040503050406030204" pitchFamily="18" charset="0"/>
                                      </a:rPr>
                                      <m:t>𝜎</m:t>
                                    </m:r>
                                  </m:e>
                                </m:d>
                                <m:r>
                                  <a:rPr lang="en-NZ" sz="2800" b="0" i="1" smtClean="0">
                                    <a:solidFill>
                                      <a:schemeClr val="tx1"/>
                                    </a:solidFill>
                                    <a:latin typeface="Cambria Math" panose="02040503050406030204" pitchFamily="18" charset="0"/>
                                  </a:rPr>
                                  <m:t>=</m:t>
                                </m:r>
                                <m:rad>
                                  <m:radPr>
                                    <m:degHide m:val="on"/>
                                    <m:ctrlPr>
                                      <a:rPr lang="en-NZ" sz="2800" b="0" i="1" smtClean="0">
                                        <a:solidFill>
                                          <a:schemeClr val="tx1"/>
                                        </a:solidFill>
                                        <a:latin typeface="Cambria Math" panose="02040503050406030204" pitchFamily="18" charset="0"/>
                                      </a:rPr>
                                    </m:ctrlPr>
                                  </m:radPr>
                                  <m:deg/>
                                  <m:e>
                                    <m:f>
                                      <m:fPr>
                                        <m:ctrlPr>
                                          <a:rPr lang="en-NZ" sz="2800" b="0" i="1" smtClean="0">
                                            <a:solidFill>
                                              <a:schemeClr val="tx1"/>
                                            </a:solidFill>
                                            <a:latin typeface="Cambria Math" panose="02040503050406030204" pitchFamily="18" charset="0"/>
                                          </a:rPr>
                                        </m:ctrlPr>
                                      </m:fPr>
                                      <m:num>
                                        <m:nary>
                                          <m:naryPr>
                                            <m:chr m:val="∑"/>
                                            <m:ctrlPr>
                                              <a:rPr lang="en-NZ" sz="2800" b="0" i="1" smtClean="0">
                                                <a:solidFill>
                                                  <a:schemeClr val="tx1"/>
                                                </a:solidFill>
                                                <a:latin typeface="Cambria Math" panose="02040503050406030204" pitchFamily="18" charset="0"/>
                                              </a:rPr>
                                            </m:ctrlPr>
                                          </m:naryPr>
                                          <m:sub>
                                            <m:r>
                                              <m:rPr>
                                                <m:brk m:alnAt="23"/>
                                              </m:rPr>
                                              <a:rPr lang="en-NZ" sz="2800" b="0" i="1" smtClean="0">
                                                <a:solidFill>
                                                  <a:schemeClr val="tx1"/>
                                                </a:solidFill>
                                                <a:latin typeface="Cambria Math" panose="02040503050406030204" pitchFamily="18" charset="0"/>
                                              </a:rPr>
                                              <m:t>𝑖</m:t>
                                            </m:r>
                                            <m:r>
                                              <a:rPr lang="en-NZ" sz="2800" b="0" i="1" smtClean="0">
                                                <a:solidFill>
                                                  <a:schemeClr val="tx1"/>
                                                </a:solidFill>
                                                <a:latin typeface="Cambria Math" panose="02040503050406030204" pitchFamily="18" charset="0"/>
                                              </a:rPr>
                                              <m:t>=1</m:t>
                                            </m:r>
                                          </m:sub>
                                          <m:sup>
                                            <m:r>
                                              <a:rPr lang="en-NZ" sz="2800" b="0" i="1" smtClean="0">
                                                <a:solidFill>
                                                  <a:schemeClr val="tx1"/>
                                                </a:solidFill>
                                                <a:latin typeface="Cambria Math" panose="02040503050406030204" pitchFamily="18" charset="0"/>
                                              </a:rPr>
                                              <m:t>𝑛</m:t>
                                            </m:r>
                                          </m:sup>
                                          <m:e>
                                            <m:sSup>
                                              <m:sSupPr>
                                                <m:ctrlPr>
                                                  <a:rPr lang="en-NZ" sz="2800" b="0" i="1" smtClean="0">
                                                    <a:solidFill>
                                                      <a:schemeClr val="tx1"/>
                                                    </a:solidFill>
                                                    <a:latin typeface="Cambria Math" panose="02040503050406030204" pitchFamily="18" charset="0"/>
                                                  </a:rPr>
                                                </m:ctrlPr>
                                              </m:sSupPr>
                                              <m:e>
                                                <m:d>
                                                  <m:dPr>
                                                    <m:begChr m:val="["/>
                                                    <m:endChr m:val="]"/>
                                                    <m:ctrlPr>
                                                      <a:rPr lang="en-NZ" sz="2800" b="0" i="1" smtClean="0">
                                                        <a:solidFill>
                                                          <a:schemeClr val="tx1"/>
                                                        </a:solidFill>
                                                        <a:latin typeface="Cambria Math" panose="02040503050406030204" pitchFamily="18" charset="0"/>
                                                      </a:rPr>
                                                    </m:ctrlPr>
                                                  </m:dPr>
                                                  <m:e>
                                                    <m:sSub>
                                                      <m:sSubPr>
                                                        <m:ctrlPr>
                                                          <a:rPr lang="en-NZ" sz="2800" b="0" i="1" smtClean="0">
                                                            <a:solidFill>
                                                              <a:schemeClr val="tx1"/>
                                                            </a:solidFill>
                                                            <a:latin typeface="Cambria Math" panose="02040503050406030204" pitchFamily="18" charset="0"/>
                                                          </a:rPr>
                                                        </m:ctrlPr>
                                                      </m:sSubPr>
                                                      <m:e>
                                                        <m:r>
                                                          <a:rPr lang="en-NZ" sz="2800" b="0" i="1" smtClean="0">
                                                            <a:solidFill>
                                                              <a:schemeClr val="tx1"/>
                                                            </a:solidFill>
                                                            <a:latin typeface="Cambria Math" panose="02040503050406030204" pitchFamily="18" charset="0"/>
                                                          </a:rPr>
                                                          <m:t>𝐻𝑃𝑌</m:t>
                                                        </m:r>
                                                      </m:e>
                                                      <m:sub>
                                                        <m:r>
                                                          <a:rPr lang="en-NZ" sz="2800" b="0" i="1" smtClean="0">
                                                            <a:solidFill>
                                                              <a:schemeClr val="tx1"/>
                                                            </a:solidFill>
                                                            <a:latin typeface="Cambria Math" panose="02040503050406030204" pitchFamily="18" charset="0"/>
                                                          </a:rPr>
                                                          <m:t>𝑖</m:t>
                                                        </m:r>
                                                      </m:sub>
                                                    </m:sSub>
                                                    <m:r>
                                                      <a:rPr lang="en-NZ" sz="2800" b="0" i="1" smtClean="0">
                                                        <a:solidFill>
                                                          <a:schemeClr val="tx1"/>
                                                        </a:solidFill>
                                                        <a:latin typeface="Cambria Math" panose="02040503050406030204" pitchFamily="18" charset="0"/>
                                                      </a:rPr>
                                                      <m:t>−</m:t>
                                                    </m:r>
                                                    <m:r>
                                                      <a:rPr lang="en-NZ" sz="2800" b="0" i="1" smtClean="0">
                                                        <a:solidFill>
                                                          <a:schemeClr val="tx1"/>
                                                        </a:solidFill>
                                                        <a:latin typeface="Cambria Math" panose="02040503050406030204" pitchFamily="18" charset="0"/>
                                                      </a:rPr>
                                                      <m:t>𝐸</m:t>
                                                    </m:r>
                                                    <m:r>
                                                      <a:rPr lang="en-NZ" sz="2800" b="0" i="1" smtClean="0">
                                                        <a:solidFill>
                                                          <a:schemeClr val="tx1"/>
                                                        </a:solidFill>
                                                        <a:latin typeface="Cambria Math" panose="02040503050406030204" pitchFamily="18" charset="0"/>
                                                      </a:rPr>
                                                      <m:t>(</m:t>
                                                    </m:r>
                                                    <m:r>
                                                      <a:rPr lang="en-NZ" sz="2800" b="0" i="1" smtClean="0">
                                                        <a:solidFill>
                                                          <a:schemeClr val="tx1"/>
                                                        </a:solidFill>
                                                        <a:latin typeface="Cambria Math" panose="02040503050406030204" pitchFamily="18" charset="0"/>
                                                      </a:rPr>
                                                      <m:t>𝐻𝑃𝑌</m:t>
                                                    </m:r>
                                                    <m:r>
                                                      <a:rPr lang="en-NZ" sz="2800" b="0" i="1" smtClean="0">
                                                        <a:solidFill>
                                                          <a:schemeClr val="tx1"/>
                                                        </a:solidFill>
                                                        <a:latin typeface="Cambria Math" panose="02040503050406030204" pitchFamily="18" charset="0"/>
                                                      </a:rPr>
                                                      <m:t>)</m:t>
                                                    </m:r>
                                                  </m:e>
                                                </m:d>
                                              </m:e>
                                              <m:sup>
                                                <m:r>
                                                  <a:rPr lang="en-NZ" sz="2800" b="0" i="1" smtClean="0">
                                                    <a:solidFill>
                                                      <a:schemeClr val="tx1"/>
                                                    </a:solidFill>
                                                    <a:latin typeface="Cambria Math" panose="02040503050406030204" pitchFamily="18" charset="0"/>
                                                  </a:rPr>
                                                  <m:t>2</m:t>
                                                </m:r>
                                              </m:sup>
                                            </m:sSup>
                                          </m:e>
                                        </m:nary>
                                      </m:num>
                                      <m:den>
                                        <m:r>
                                          <a:rPr lang="en-NZ" sz="2800" b="0" i="1" smtClean="0">
                                            <a:solidFill>
                                              <a:schemeClr val="tx1"/>
                                            </a:solidFill>
                                            <a:latin typeface="Cambria Math" panose="02040503050406030204" pitchFamily="18" charset="0"/>
                                          </a:rPr>
                                          <m:t>𝑛</m:t>
                                        </m:r>
                                      </m:den>
                                    </m:f>
                                  </m:e>
                                </m:rad>
                              </m:oMath>
                            </m:oMathPara>
                          </a14:m>
                          <a:endParaRPr lang="en-NZ" sz="2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𝐶𝑉</m:t>
                                </m:r>
                                <m:r>
                                  <a:rPr lang="en-NZ" sz="2800" b="0" i="1" smtClean="0">
                                    <a:latin typeface="Cambria Math" panose="02040503050406030204" pitchFamily="18" charset="0"/>
                                  </a:rPr>
                                  <m:t>=</m:t>
                                </m:r>
                                <m:f>
                                  <m:fPr>
                                    <m:ctrlPr>
                                      <a:rPr lang="en-NZ" sz="2800" b="0" i="1" smtClean="0">
                                        <a:latin typeface="Cambria Math" panose="02040503050406030204" pitchFamily="18" charset="0"/>
                                      </a:rPr>
                                    </m:ctrlPr>
                                  </m:fPr>
                                  <m:num>
                                    <m:r>
                                      <a:rPr lang="en-NZ" sz="2800" b="0" i="1" smtClean="0">
                                        <a:latin typeface="Cambria Math" panose="02040503050406030204" pitchFamily="18" charset="0"/>
                                      </a:rPr>
                                      <m:t>𝑆𝑡𝑎𝑛𝑑𝑎𝑟𝑑</m:t>
                                    </m:r>
                                    <m:r>
                                      <a:rPr lang="en-NZ" sz="2800" b="0" i="1" smtClean="0">
                                        <a:latin typeface="Cambria Math" panose="02040503050406030204" pitchFamily="18" charset="0"/>
                                      </a:rPr>
                                      <m:t> </m:t>
                                    </m:r>
                                    <m:r>
                                      <a:rPr lang="en-NZ" sz="2800" b="0" i="1" smtClean="0">
                                        <a:latin typeface="Cambria Math" panose="02040503050406030204" pitchFamily="18" charset="0"/>
                                      </a:rPr>
                                      <m:t>𝐷𝑒𝑣𝑖𝑎𝑡𝑖𝑜𝑛</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𝐻𝑃𝑌</m:t>
                                    </m:r>
                                  </m:num>
                                  <m:den>
                                    <m:r>
                                      <a:rPr lang="en-NZ" sz="2800" b="0" i="1" smtClean="0">
                                        <a:latin typeface="Cambria Math" panose="02040503050406030204" pitchFamily="18" charset="0"/>
                                      </a:rPr>
                                      <m:t>𝐸𝑥𝑝𝑒𝑐𝑡𝑒𝑑</m:t>
                                    </m:r>
                                    <m:r>
                                      <a:rPr lang="en-NZ" sz="2800" b="0" i="1" smtClean="0">
                                        <a:latin typeface="Cambria Math" panose="02040503050406030204" pitchFamily="18" charset="0"/>
                                      </a:rPr>
                                      <m:t> </m:t>
                                    </m:r>
                                    <m:r>
                                      <a:rPr lang="en-NZ" sz="2800" b="0" i="1" smtClean="0">
                                        <a:latin typeface="Cambria Math" panose="02040503050406030204" pitchFamily="18" charset="0"/>
                                      </a:rPr>
                                      <m:t>𝑉𝑎𝑙𝑢𝑒</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𝐻𝑃𝑌</m:t>
                                    </m:r>
                                  </m:den>
                                </m:f>
                              </m:oMath>
                            </m:oMathPara>
                          </a14:m>
                          <a:endParaRPr lang="en-NZ" sz="2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Choice>
        <mc:Fallback xmlns="">
          <p:graphicFrame>
            <p:nvGraphicFramePr>
              <p:cNvPr id="5" name="Table 4">
                <a:extLst>
                  <a:ext uri="{FF2B5EF4-FFF2-40B4-BE49-F238E27FC236}">
                    <a16:creationId xmlns:a16="http://schemas.microsoft.com/office/drawing/2014/main" id="{80FFE695-3DC8-4868-98DF-820E37432371}"/>
                  </a:ext>
                </a:extLst>
              </p:cNvPr>
              <p:cNvGraphicFramePr>
                <a:graphicFrameLocks noGrp="1"/>
              </p:cNvGraphicFramePr>
              <p:nvPr>
                <p:extLst>
                  <p:ext uri="{D42A27DB-BD31-4B8C-83A1-F6EECF244321}">
                    <p14:modId xmlns:p14="http://schemas.microsoft.com/office/powerpoint/2010/main" val="2626136572"/>
                  </p:ext>
                </p:extLst>
              </p:nvPr>
            </p:nvGraphicFramePr>
            <p:xfrm>
              <a:off x="2031984" y="3087489"/>
              <a:ext cx="20381449" cy="3191300"/>
            </p:xfrm>
            <a:graphic>
              <a:graphicData uri="http://schemas.openxmlformats.org/drawingml/2006/table">
                <a:tbl>
                  <a:tblPr firstRow="1" bandRow="1">
                    <a:tableStyleId>{5C22544A-7EE6-4342-B048-85BDC9FD1C3A}</a:tableStyleId>
                  </a:tblPr>
                  <a:tblGrid>
                    <a:gridCol w="7388463">
                      <a:extLst>
                        <a:ext uri="{9D8B030D-6E8A-4147-A177-3AD203B41FA5}">
                          <a16:colId xmlns:a16="http://schemas.microsoft.com/office/drawing/2014/main" val="20001"/>
                        </a:ext>
                      </a:extLst>
                    </a:gridCol>
                    <a:gridCol w="7038753">
                      <a:extLst>
                        <a:ext uri="{9D8B030D-6E8A-4147-A177-3AD203B41FA5}">
                          <a16:colId xmlns:a16="http://schemas.microsoft.com/office/drawing/2014/main" val="20002"/>
                        </a:ext>
                      </a:extLst>
                    </a:gridCol>
                    <a:gridCol w="5954233">
                      <a:extLst>
                        <a:ext uri="{9D8B030D-6E8A-4147-A177-3AD203B41FA5}">
                          <a16:colId xmlns:a16="http://schemas.microsoft.com/office/drawing/2014/main" val="20003"/>
                        </a:ext>
                      </a:extLst>
                    </a:gridCol>
                  </a:tblGrid>
                  <a:tr h="677885">
                    <a:tc gridSpan="2">
                      <a:txBody>
                        <a:bodyPr/>
                        <a:lstStyle/>
                        <a:p>
                          <a:pPr algn="ctr"/>
                          <a:r>
                            <a:rPr lang="en-NZ" sz="2800" b="1" dirty="0" smtClean="0">
                              <a:solidFill>
                                <a:schemeClr val="tx1"/>
                              </a:solidFill>
                              <a:latin typeface="+mn-lt"/>
                            </a:rPr>
                            <a:t>Absolute Risk Measures</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b="1" dirty="0" smtClean="0">
                              <a:solidFill>
                                <a:schemeClr val="tx1"/>
                              </a:solidFill>
                              <a:latin typeface="+mn-lt"/>
                            </a:rPr>
                            <a:t>Relative</a:t>
                          </a:r>
                          <a:r>
                            <a:rPr lang="en-NZ" sz="2800" b="1" baseline="0" dirty="0" smtClean="0">
                              <a:solidFill>
                                <a:schemeClr val="tx1"/>
                              </a:solidFill>
                              <a:latin typeface="+mn-lt"/>
                            </a:rPr>
                            <a:t> Risk Measure</a:t>
                          </a: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marL="0" algn="ctr" defTabSz="1828800" rtl="0" eaLnBrk="1" latinLnBrk="0" hangingPunct="1"/>
                          <a:r>
                            <a:rPr lang="en-NZ" sz="2800" b="1" kern="1200" dirty="0" smtClean="0">
                              <a:solidFill>
                                <a:schemeClr val="tx1"/>
                              </a:solidFill>
                              <a:latin typeface="+mn-lt"/>
                              <a:ea typeface="+mn-ea"/>
                              <a:cs typeface="+mn-cs"/>
                            </a:rPr>
                            <a:t>Variance</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smtClean="0">
                              <a:solidFill>
                                <a:schemeClr val="tx1"/>
                              </a:solidFill>
                              <a:latin typeface="+mn-lt"/>
                              <a:ea typeface="+mn-ea"/>
                              <a:cs typeface="+mn-cs"/>
                            </a:rPr>
                            <a:t>Standard Deviation</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NZ" sz="2800" b="1" kern="1200" dirty="0" smtClean="0">
                              <a:solidFill>
                                <a:schemeClr val="tx1"/>
                              </a:solidFill>
                              <a:latin typeface="+mn-lt"/>
                              <a:ea typeface="+mn-ea"/>
                              <a:cs typeface="+mn-cs"/>
                            </a:rPr>
                            <a:t>Coefficient of Variation</a:t>
                          </a:r>
                          <a:endParaRPr lang="en-NZ" sz="2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35216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3" t="-136486" r="-176073" b="-135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022" t="-136486" r="-84762" b="-135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2375" t="-136486" r="-205" b="-1351"/>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45365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3" y="2030400"/>
            <a:ext cx="18438107" cy="1045309"/>
          </a:xfrm>
        </p:spPr>
        <p:txBody>
          <a:bodyPr>
            <a:normAutofit fontScale="90000"/>
          </a:bodyPr>
          <a:lstStyle/>
          <a:p>
            <a:r>
              <a:rPr lang="en-NZ" dirty="0"/>
              <a:t>Example: </a:t>
            </a:r>
            <a:r>
              <a:rPr lang="en-NZ" dirty="0">
                <a:solidFill>
                  <a:srgbClr val="2B47E7"/>
                </a:solidFill>
              </a:rPr>
              <a:t>Absolute</a:t>
            </a:r>
            <a:r>
              <a:rPr lang="en-NZ" dirty="0"/>
              <a:t> Risk Measures (i.e. Variance and Standard Deviation)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365292425"/>
                  </p:ext>
                </p:extLst>
              </p:nvPr>
            </p:nvGraphicFramePr>
            <p:xfrm>
              <a:off x="2031985" y="4678451"/>
              <a:ext cx="19913613" cy="2294255"/>
            </p:xfrm>
            <a:graphic>
              <a:graphicData uri="http://schemas.openxmlformats.org/drawingml/2006/table">
                <a:tbl>
                  <a:tblPr firstRow="1" bandRow="1">
                    <a:tableStyleId>{5C22544A-7EE6-4342-B048-85BDC9FD1C3A}</a:tableStyleId>
                  </a:tblPr>
                  <a:tblGrid>
                    <a:gridCol w="2024903">
                      <a:extLst>
                        <a:ext uri="{9D8B030D-6E8A-4147-A177-3AD203B41FA5}">
                          <a16:colId xmlns:a16="http://schemas.microsoft.com/office/drawing/2014/main" val="20002"/>
                        </a:ext>
                      </a:extLst>
                    </a:gridCol>
                    <a:gridCol w="3113202">
                      <a:extLst>
                        <a:ext uri="{9D8B030D-6E8A-4147-A177-3AD203B41FA5}">
                          <a16:colId xmlns:a16="http://schemas.microsoft.com/office/drawing/2014/main" val="20003"/>
                        </a:ext>
                      </a:extLst>
                    </a:gridCol>
                    <a:gridCol w="2737959">
                      <a:extLst>
                        <a:ext uri="{9D8B030D-6E8A-4147-A177-3AD203B41FA5}">
                          <a16:colId xmlns:a16="http://schemas.microsoft.com/office/drawing/2014/main" val="20004"/>
                        </a:ext>
                      </a:extLst>
                    </a:gridCol>
                    <a:gridCol w="2773208">
                      <a:extLst>
                        <a:ext uri="{9D8B030D-6E8A-4147-A177-3AD203B41FA5}">
                          <a16:colId xmlns:a16="http://schemas.microsoft.com/office/drawing/2014/main" val="20005"/>
                        </a:ext>
                      </a:extLst>
                    </a:gridCol>
                    <a:gridCol w="3138905">
                      <a:extLst>
                        <a:ext uri="{9D8B030D-6E8A-4147-A177-3AD203B41FA5}">
                          <a16:colId xmlns:a16="http://schemas.microsoft.com/office/drawing/2014/main" val="20006"/>
                        </a:ext>
                      </a:extLst>
                    </a:gridCol>
                    <a:gridCol w="2864632">
                      <a:extLst>
                        <a:ext uri="{9D8B030D-6E8A-4147-A177-3AD203B41FA5}">
                          <a16:colId xmlns:a16="http://schemas.microsoft.com/office/drawing/2014/main" val="20007"/>
                        </a:ext>
                      </a:extLst>
                    </a:gridCol>
                    <a:gridCol w="3260804">
                      <a:extLst>
                        <a:ext uri="{9D8B030D-6E8A-4147-A177-3AD203B41FA5}">
                          <a16:colId xmlns:a16="http://schemas.microsoft.com/office/drawing/2014/main" val="20008"/>
                        </a:ext>
                      </a:extLst>
                    </a:gridCol>
                  </a:tblGrid>
                  <a:tr h="0">
                    <a:tc>
                      <a:txBody>
                        <a:bodyPr/>
                        <a:lstStyle/>
                        <a:p>
                          <a:pPr algn="ctr"/>
                          <a:r>
                            <a:rPr lang="en-NZ" sz="2400" b="1" dirty="0">
                              <a:solidFill>
                                <a:schemeClr val="tx1"/>
                              </a:solidFill>
                            </a:rPr>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𝑯𝑷𝑹</m:t>
                                    </m:r>
                                  </m:e>
                                  <m:sub>
                                    <m:r>
                                      <a:rPr lang="en-NZ" sz="2400" b="1" i="1" smtClean="0">
                                        <a:solidFill>
                                          <a:schemeClr val="tx1"/>
                                        </a:solidFill>
                                        <a:latin typeface="Cambria Math" panose="02040503050406030204" pitchFamily="18" charset="0"/>
                                      </a:rPr>
                                      <m:t>𝒊</m:t>
                                    </m:r>
                                  </m:sub>
                                </m:sSub>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𝑯𝑷𝒀</m:t>
                                    </m:r>
                                  </m:e>
                                  <m:sub>
                                    <m:r>
                                      <a:rPr lang="en-NZ" sz="2400" b="1" i="1" smtClean="0">
                                        <a:solidFill>
                                          <a:schemeClr val="tx1"/>
                                        </a:solidFill>
                                        <a:latin typeface="Cambria Math" panose="02040503050406030204" pitchFamily="18" charset="0"/>
                                      </a:rPr>
                                      <m:t>𝒊</m:t>
                                    </m:r>
                                  </m:sub>
                                </m:sSub>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𝑯𝑷𝒀</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𝑯𝑷𝒀</m:t>
                                </m:r>
                                <m:r>
                                  <a:rPr lang="en-NZ" sz="2400" b="1" i="1" smtClean="0">
                                    <a:solidFill>
                                      <a:schemeClr val="tx1"/>
                                    </a:solidFill>
                                    <a:latin typeface="Cambria Math" panose="02040503050406030204" pitchFamily="18" charset="0"/>
                                  </a:rPr>
                                  <m:t>)</m:t>
                                </m:r>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NZ" sz="2400" b="1" i="1" smtClean="0">
                                        <a:solidFill>
                                          <a:schemeClr val="tx1"/>
                                        </a:solidFill>
                                        <a:latin typeface="Cambria Math" panose="02040503050406030204" pitchFamily="18" charset="0"/>
                                      </a:rPr>
                                    </m:ctrlPr>
                                  </m:sSupPr>
                                  <m:e>
                                    <m:d>
                                      <m:dPr>
                                        <m:begChr m:val="["/>
                                        <m:endChr m:val="]"/>
                                        <m:ctrlPr>
                                          <a:rPr lang="en-NZ" sz="2400" b="1" i="1" smtClean="0">
                                            <a:solidFill>
                                              <a:schemeClr val="tx1"/>
                                            </a:solidFill>
                                            <a:latin typeface="Cambria Math" panose="02040503050406030204" pitchFamily="18" charset="0"/>
                                          </a:rPr>
                                        </m:ctrlPr>
                                      </m:dPr>
                                      <m:e>
                                        <m:sSub>
                                          <m:sSubPr>
                                            <m:ctrlPr>
                                              <a:rPr lang="en-NZ" sz="2400" b="1" i="1" smtClean="0">
                                                <a:solidFill>
                                                  <a:schemeClr val="tx1"/>
                                                </a:solidFill>
                                                <a:latin typeface="Cambria Math" panose="02040503050406030204" pitchFamily="18" charset="0"/>
                                              </a:rPr>
                                            </m:ctrlPr>
                                          </m:sSubPr>
                                          <m:e>
                                            <m:r>
                                              <a:rPr lang="en-NZ" sz="2400" b="1" i="1" smtClean="0">
                                                <a:solidFill>
                                                  <a:schemeClr val="tx1"/>
                                                </a:solidFill>
                                                <a:latin typeface="Cambria Math" panose="02040503050406030204" pitchFamily="18" charset="0"/>
                                              </a:rPr>
                                              <m:t>𝑯𝑷𝒀</m:t>
                                            </m:r>
                                          </m:e>
                                          <m:sub>
                                            <m:r>
                                              <a:rPr lang="en-NZ" sz="2400" b="1" i="1" smtClean="0">
                                                <a:solidFill>
                                                  <a:schemeClr val="tx1"/>
                                                </a:solidFill>
                                                <a:latin typeface="Cambria Math" panose="02040503050406030204" pitchFamily="18" charset="0"/>
                                              </a:rPr>
                                              <m:t>𝒊</m:t>
                                            </m:r>
                                          </m:sub>
                                        </m:sSub>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𝑬</m:t>
                                        </m:r>
                                        <m:r>
                                          <a:rPr lang="en-NZ" sz="2400" b="1" i="1" smtClean="0">
                                            <a:solidFill>
                                              <a:schemeClr val="tx1"/>
                                            </a:solidFill>
                                            <a:latin typeface="Cambria Math" panose="02040503050406030204" pitchFamily="18" charset="0"/>
                                          </a:rPr>
                                          <m:t>(</m:t>
                                        </m:r>
                                        <m:r>
                                          <a:rPr lang="en-NZ" sz="2400" b="1" i="1" smtClean="0">
                                            <a:solidFill>
                                              <a:schemeClr val="tx1"/>
                                            </a:solidFill>
                                            <a:latin typeface="Cambria Math" panose="02040503050406030204" pitchFamily="18" charset="0"/>
                                          </a:rPr>
                                          <m:t>𝑯𝑷𝒀</m:t>
                                        </m:r>
                                        <m:r>
                                          <a:rPr lang="en-NZ" sz="2400" b="1" i="1" smtClean="0">
                                            <a:solidFill>
                                              <a:schemeClr val="tx1"/>
                                            </a:solidFill>
                                            <a:latin typeface="Cambria Math" panose="02040503050406030204" pitchFamily="18" charset="0"/>
                                          </a:rPr>
                                          <m:t>)</m:t>
                                        </m:r>
                                        <m:r>
                                          <m:rPr>
                                            <m:nor/>
                                          </m:rPr>
                                          <a:rPr lang="en-NZ" sz="2400" b="1" dirty="0">
                                            <a:solidFill>
                                              <a:schemeClr val="tx1"/>
                                            </a:solidFill>
                                          </a:rPr>
                                          <m:t> </m:t>
                                        </m:r>
                                      </m:e>
                                    </m:d>
                                  </m:e>
                                  <m:sup>
                                    <m:r>
                                      <a:rPr lang="en-NZ" sz="2400" b="1" i="1" smtClean="0">
                                        <a:solidFill>
                                          <a:schemeClr val="tx1"/>
                                        </a:solidFill>
                                        <a:latin typeface="Cambria Math" panose="02040503050406030204" pitchFamily="18" charset="0"/>
                                      </a:rPr>
                                      <m:t>𝟐</m:t>
                                    </m:r>
                                  </m:sup>
                                </m:sSup>
                              </m:oMath>
                            </m:oMathPara>
                          </a14:m>
                          <a:endParaRPr lang="en-NZ" sz="2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0">
                    <a:tc>
                      <a:txBody>
                        <a:bodyPr/>
                        <a:lstStyle/>
                        <a:p>
                          <a:pPr algn="ctr"/>
                          <a:r>
                            <a:rPr lang="en-NZ" sz="2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NZ" sz="2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0.0225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NZ" sz="24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a:solidFill>
                                <a:schemeClr val="tx1"/>
                              </a:solidFill>
                            </a:rPr>
                            <a:t>-0.25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2400" dirty="0">
                              <a:solidFill>
                                <a:schemeClr val="tx1"/>
                              </a:solidFill>
                            </a:rPr>
                            <a:t>Σ</a:t>
                          </a:r>
                          <a:r>
                            <a:rPr lang="en-NZ" sz="2400" dirty="0">
                              <a:solidFill>
                                <a:schemeClr val="tx1"/>
                              </a:solidFill>
                            </a:rPr>
                            <a:t> =</a:t>
                          </a:r>
                          <a:r>
                            <a:rPr lang="en-NZ" sz="2400" baseline="0" dirty="0">
                              <a:solidFill>
                                <a:schemeClr val="tx1"/>
                              </a:solidFill>
                            </a:rPr>
                            <a:t> 0.0950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5" name="Table 4">
                <a:extLst>
                  <a:ext uri="{FF2B5EF4-FFF2-40B4-BE49-F238E27FC236}">
                    <a16:creationId xmlns:a16="http://schemas.microsoft.com/office/drawing/2014/main" id="{C6E61DDF-5309-4423-BA1D-2D53072C54AB}"/>
                  </a:ext>
                </a:extLst>
              </p:cNvPr>
              <p:cNvGraphicFramePr>
                <a:graphicFrameLocks noGrp="1"/>
              </p:cNvGraphicFramePr>
              <p:nvPr>
                <p:extLst>
                  <p:ext uri="{D42A27DB-BD31-4B8C-83A1-F6EECF244321}">
                    <p14:modId xmlns:p14="http://schemas.microsoft.com/office/powerpoint/2010/main" val="3365292425"/>
                  </p:ext>
                </p:extLst>
              </p:nvPr>
            </p:nvGraphicFramePr>
            <p:xfrm>
              <a:off x="2031985" y="4678451"/>
              <a:ext cx="19913613" cy="2294255"/>
            </p:xfrm>
            <a:graphic>
              <a:graphicData uri="http://schemas.openxmlformats.org/drawingml/2006/table">
                <a:tbl>
                  <a:tblPr firstRow="1" bandRow="1">
                    <a:tableStyleId>{5C22544A-7EE6-4342-B048-85BDC9FD1C3A}</a:tableStyleId>
                  </a:tblPr>
                  <a:tblGrid>
                    <a:gridCol w="2024903">
                      <a:extLst>
                        <a:ext uri="{9D8B030D-6E8A-4147-A177-3AD203B41FA5}">
                          <a16:colId xmlns:a16="http://schemas.microsoft.com/office/drawing/2014/main" val="20002"/>
                        </a:ext>
                      </a:extLst>
                    </a:gridCol>
                    <a:gridCol w="3113202">
                      <a:extLst>
                        <a:ext uri="{9D8B030D-6E8A-4147-A177-3AD203B41FA5}">
                          <a16:colId xmlns:a16="http://schemas.microsoft.com/office/drawing/2014/main" val="20003"/>
                        </a:ext>
                      </a:extLst>
                    </a:gridCol>
                    <a:gridCol w="2737959">
                      <a:extLst>
                        <a:ext uri="{9D8B030D-6E8A-4147-A177-3AD203B41FA5}">
                          <a16:colId xmlns:a16="http://schemas.microsoft.com/office/drawing/2014/main" val="20004"/>
                        </a:ext>
                      </a:extLst>
                    </a:gridCol>
                    <a:gridCol w="2773208">
                      <a:extLst>
                        <a:ext uri="{9D8B030D-6E8A-4147-A177-3AD203B41FA5}">
                          <a16:colId xmlns:a16="http://schemas.microsoft.com/office/drawing/2014/main" val="20005"/>
                        </a:ext>
                      </a:extLst>
                    </a:gridCol>
                    <a:gridCol w="3138905">
                      <a:extLst>
                        <a:ext uri="{9D8B030D-6E8A-4147-A177-3AD203B41FA5}">
                          <a16:colId xmlns:a16="http://schemas.microsoft.com/office/drawing/2014/main" val="20006"/>
                        </a:ext>
                      </a:extLst>
                    </a:gridCol>
                    <a:gridCol w="2864632">
                      <a:extLst>
                        <a:ext uri="{9D8B030D-6E8A-4147-A177-3AD203B41FA5}">
                          <a16:colId xmlns:a16="http://schemas.microsoft.com/office/drawing/2014/main" val="20007"/>
                        </a:ext>
                      </a:extLst>
                    </a:gridCol>
                    <a:gridCol w="3260804">
                      <a:extLst>
                        <a:ext uri="{9D8B030D-6E8A-4147-A177-3AD203B41FA5}">
                          <a16:colId xmlns:a16="http://schemas.microsoft.com/office/drawing/2014/main" val="20008"/>
                        </a:ext>
                      </a:extLst>
                    </a:gridCol>
                  </a:tblGrid>
                  <a:tr h="465455">
                    <a:tc>
                      <a:txBody>
                        <a:bodyPr/>
                        <a:lstStyle/>
                        <a:p>
                          <a:pPr algn="ctr"/>
                          <a:r>
                            <a:rPr lang="en-NZ" sz="2400" b="1" dirty="0">
                              <a:solidFill>
                                <a:schemeClr val="tx1"/>
                              </a:solidFill>
                            </a:rPr>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Beginning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400" b="1" dirty="0">
                              <a:solidFill>
                                <a:schemeClr val="tx1"/>
                              </a:solidFill>
                            </a:rPr>
                            <a:t>Ending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4176" t="-7895" r="-334725"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39417" t="-7895" r="-195728"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1489" t="-7895" r="-114468" b="-4276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10841" t="-7895" r="-561" b="-427632"/>
                          </a:stretch>
                        </a:blipFill>
                      </a:tcPr>
                    </a:tc>
                    <a:extLst>
                      <a:ext uri="{0D108BD9-81ED-4DB2-BD59-A6C34878D82A}">
                        <a16:rowId xmlns:a16="http://schemas.microsoft.com/office/drawing/2014/main" val="10001"/>
                      </a:ext>
                    </a:extLst>
                  </a:tr>
                  <a:tr h="457200">
                    <a:tc>
                      <a:txBody>
                        <a:bodyPr/>
                        <a:lstStyle/>
                        <a:p>
                          <a:pPr algn="ctr"/>
                          <a:r>
                            <a:rPr lang="en-NZ" sz="24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457200">
                    <a:tc>
                      <a:txBody>
                        <a:bodyPr/>
                        <a:lstStyle/>
                        <a:p>
                          <a:pPr algn="ctr"/>
                          <a:r>
                            <a:rPr lang="en-NZ" sz="2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NZ" sz="2400" dirty="0">
                              <a:solidFill>
                                <a:schemeClr val="tx1"/>
                              </a:solidFill>
                            </a:rPr>
                            <a:t>0.0225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457200">
                    <a:tc>
                      <a:txBody>
                        <a:bodyPr/>
                        <a:lstStyle/>
                        <a:p>
                          <a:pPr algn="ctr"/>
                          <a:r>
                            <a:rPr lang="en-NZ" sz="24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110.4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a:solidFill>
                                <a:schemeClr val="tx1"/>
                              </a:solidFill>
                            </a:rPr>
                            <a:t>-</a:t>
                          </a:r>
                          <a:r>
                            <a:rPr lang="en-NZ" sz="2400" smtClean="0">
                              <a:solidFill>
                                <a:schemeClr val="tx1"/>
                              </a:solidFill>
                            </a:rPr>
                            <a:t>0.25</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Z" sz="2400" dirty="0">
                              <a:solidFill>
                                <a:schemeClr val="tx1"/>
                              </a:solidFill>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200">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2400" dirty="0">
                              <a:solidFill>
                                <a:schemeClr val="tx1"/>
                              </a:solidFill>
                            </a:rPr>
                            <a:t>Σ</a:t>
                          </a:r>
                          <a:r>
                            <a:rPr lang="en-NZ" sz="2400" dirty="0">
                              <a:solidFill>
                                <a:schemeClr val="tx1"/>
                              </a:solidFill>
                            </a:rPr>
                            <a:t> =</a:t>
                          </a:r>
                          <a:r>
                            <a:rPr lang="en-NZ" sz="2400" baseline="0" dirty="0">
                              <a:solidFill>
                                <a:schemeClr val="tx1"/>
                              </a:solidFill>
                            </a:rPr>
                            <a:t> 0.0950</a:t>
                          </a:r>
                          <a:endParaRPr lang="en-NZ"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11251036" y="7391061"/>
                <a:ext cx="10961975" cy="10804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𝑉𝑎𝑟𝑖𝑎𝑛𝑐𝑒</m:t>
                      </m:r>
                      <m:d>
                        <m:dPr>
                          <m:ctrlPr>
                            <a:rPr lang="en-NZ" sz="3200" i="1">
                              <a:latin typeface="Cambria Math" panose="02040503050406030204" pitchFamily="18" charset="0"/>
                            </a:rPr>
                          </m:ctrlPr>
                        </m:dPr>
                        <m:e>
                          <m:sSup>
                            <m:sSupPr>
                              <m:ctrlPr>
                                <a:rPr lang="en-NZ" sz="3200" i="1">
                                  <a:latin typeface="Cambria Math" panose="02040503050406030204" pitchFamily="18" charset="0"/>
                                </a:rPr>
                              </m:ctrlPr>
                            </m:sSupPr>
                            <m:e>
                              <m:r>
                                <a:rPr lang="en-NZ" sz="3200" i="1">
                                  <a:latin typeface="Cambria Math" panose="02040503050406030204" pitchFamily="18" charset="0"/>
                                  <a:ea typeface="Cambria Math" panose="02040503050406030204" pitchFamily="18" charset="0"/>
                                </a:rPr>
                                <m:t>𝜎</m:t>
                              </m:r>
                            </m:e>
                            <m:sup>
                              <m:r>
                                <a:rPr lang="en-NZ" sz="3200" i="1">
                                  <a:latin typeface="Cambria Math" panose="02040503050406030204" pitchFamily="18" charset="0"/>
                                </a:rPr>
                                <m:t>2</m:t>
                              </m:r>
                            </m:sup>
                          </m:sSup>
                        </m:e>
                      </m:d>
                      <m:r>
                        <a:rPr lang="en-NZ" sz="3200" i="1">
                          <a:latin typeface="Cambria Math" panose="02040503050406030204" pitchFamily="18" charset="0"/>
                        </a:rPr>
                        <m:t>= </m:t>
                      </m:r>
                      <m:f>
                        <m:fPr>
                          <m:ctrlPr>
                            <a:rPr lang="en-NZ" sz="3200" i="1" smtClean="0">
                              <a:latin typeface="Cambria Math" panose="02040503050406030204" pitchFamily="18" charset="0"/>
                            </a:rPr>
                          </m:ctrlPr>
                        </m:fPr>
                        <m:num>
                          <m:nary>
                            <m:naryPr>
                              <m:chr m:val="∑"/>
                              <m:ctrlPr>
                                <a:rPr lang="en-NZ" sz="3200" i="1">
                                  <a:latin typeface="Cambria Math" panose="02040503050406030204" pitchFamily="18" charset="0"/>
                                </a:rPr>
                              </m:ctrlPr>
                            </m:naryPr>
                            <m:sub>
                              <m:r>
                                <m:rPr>
                                  <m:brk m:alnAt="23"/>
                                </m:rPr>
                                <a:rPr lang="en-NZ" sz="3200" i="1">
                                  <a:latin typeface="Cambria Math" panose="02040503050406030204" pitchFamily="18" charset="0"/>
                                </a:rPr>
                                <m:t>𝑖</m:t>
                              </m:r>
                              <m:r>
                                <a:rPr lang="en-NZ" sz="3200" i="1">
                                  <a:latin typeface="Cambria Math" panose="02040503050406030204" pitchFamily="18" charset="0"/>
                                </a:rPr>
                                <m:t>=1</m:t>
                              </m:r>
                            </m:sub>
                            <m:sup>
                              <m:r>
                                <a:rPr lang="en-NZ" sz="3200" i="1">
                                  <a:latin typeface="Cambria Math" panose="02040503050406030204" pitchFamily="18" charset="0"/>
                                </a:rPr>
                                <m:t>𝑛</m:t>
                              </m:r>
                            </m:sup>
                            <m:e>
                              <m:sSup>
                                <m:sSupPr>
                                  <m:ctrlPr>
                                    <a:rPr lang="en-NZ" sz="3200" i="1">
                                      <a:latin typeface="Cambria Math" panose="02040503050406030204" pitchFamily="18" charset="0"/>
                                    </a:rPr>
                                  </m:ctrlPr>
                                </m:sSupPr>
                                <m:e>
                                  <m:d>
                                    <m:dPr>
                                      <m:begChr m:val="["/>
                                      <m:endChr m:val="]"/>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𝐻𝑃𝑌</m:t>
                                          </m:r>
                                        </m:e>
                                        <m:sub>
                                          <m:r>
                                            <a:rPr lang="en-NZ" sz="3200" i="1">
                                              <a:latin typeface="Cambria Math" panose="02040503050406030204" pitchFamily="18" charset="0"/>
                                            </a:rPr>
                                            <m:t>𝑖</m:t>
                                          </m:r>
                                        </m:sub>
                                      </m:sSub>
                                      <m:r>
                                        <a:rPr lang="en-NZ" sz="3200" i="1">
                                          <a:latin typeface="Cambria Math" panose="02040503050406030204" pitchFamily="18" charset="0"/>
                                        </a:rPr>
                                        <m:t>−</m:t>
                                      </m:r>
                                      <m:r>
                                        <a:rPr lang="en-NZ" sz="3200" i="1">
                                          <a:latin typeface="Cambria Math" panose="02040503050406030204" pitchFamily="18" charset="0"/>
                                        </a:rPr>
                                        <m:t>𝐸</m:t>
                                      </m:r>
                                      <m:r>
                                        <a:rPr lang="en-NZ" sz="3200" i="1">
                                          <a:latin typeface="Cambria Math" panose="02040503050406030204" pitchFamily="18" charset="0"/>
                                        </a:rPr>
                                        <m:t>(</m:t>
                                      </m:r>
                                      <m:r>
                                        <a:rPr lang="en-NZ" sz="3200" i="1">
                                          <a:latin typeface="Cambria Math" panose="02040503050406030204" pitchFamily="18" charset="0"/>
                                        </a:rPr>
                                        <m:t>𝐻𝑃𝑌</m:t>
                                      </m:r>
                                      <m:r>
                                        <a:rPr lang="en-NZ" sz="3200" i="1">
                                          <a:latin typeface="Cambria Math" panose="02040503050406030204" pitchFamily="18" charset="0"/>
                                        </a:rPr>
                                        <m:t>)</m:t>
                                      </m:r>
                                    </m:e>
                                  </m:d>
                                </m:e>
                                <m:sup>
                                  <m:r>
                                    <a:rPr lang="en-NZ" sz="3200" i="1">
                                      <a:latin typeface="Cambria Math" panose="02040503050406030204" pitchFamily="18" charset="0"/>
                                    </a:rPr>
                                    <m:t>2</m:t>
                                  </m:r>
                                </m:sup>
                              </m:sSup>
                            </m:e>
                          </m:nary>
                        </m:num>
                        <m:den>
                          <m:r>
                            <a:rPr lang="en-NZ" sz="3200" b="0" i="1" smtClean="0">
                              <a:latin typeface="Cambria Math" panose="02040503050406030204" pitchFamily="18" charset="0"/>
                            </a:rPr>
                            <m:t>𝑛</m:t>
                          </m:r>
                        </m:den>
                      </m:f>
                      <m:r>
                        <a:rPr lang="en-NZ" sz="3200" b="0" i="1" smtClean="0">
                          <a:latin typeface="Cambria Math" panose="02040503050406030204" pitchFamily="18" charset="0"/>
                        </a:rPr>
                        <m:t>=</m:t>
                      </m:r>
                      <m:f>
                        <m:fPr>
                          <m:ctrlPr>
                            <a:rPr lang="en-NZ" sz="3200" b="0" i="1" smtClean="0">
                              <a:latin typeface="Cambria Math" panose="02040503050406030204" pitchFamily="18" charset="0"/>
                            </a:rPr>
                          </m:ctrlPr>
                        </m:fPr>
                        <m:num>
                          <m:r>
                            <a:rPr lang="en-NZ" sz="3200" b="0" i="1" smtClean="0">
                              <a:latin typeface="Cambria Math" panose="02040503050406030204" pitchFamily="18" charset="0"/>
                            </a:rPr>
                            <m:t>0.0950</m:t>
                          </m:r>
                        </m:num>
                        <m:den>
                          <m:r>
                            <a:rPr lang="en-NZ" sz="3200" b="0" i="1" smtClean="0">
                              <a:latin typeface="Cambria Math" panose="02040503050406030204" pitchFamily="18" charset="0"/>
                            </a:rPr>
                            <m:t>3</m:t>
                          </m:r>
                        </m:den>
                      </m:f>
                      <m:r>
                        <a:rPr lang="en-NZ" sz="3200" b="0" i="1" smtClean="0">
                          <a:latin typeface="Cambria Math" panose="02040503050406030204" pitchFamily="18" charset="0"/>
                        </a:rPr>
                        <m:t>=0.0316</m:t>
                      </m:r>
                    </m:oMath>
                  </m:oMathPara>
                </a14:m>
                <a:endParaRPr lang="en-NZ" sz="3200" dirty="0"/>
              </a:p>
            </p:txBody>
          </p:sp>
        </mc:Choice>
        <mc:Fallback xmlns="">
          <p:sp>
            <p:nvSpPr>
              <p:cNvPr id="6" name="Rectangle 5"/>
              <p:cNvSpPr>
                <a:spLocks noRot="1" noChangeAspect="1" noMove="1" noResize="1" noEditPoints="1" noAdjustHandles="1" noChangeArrowheads="1" noChangeShapeType="1" noTextEdit="1"/>
              </p:cNvSpPr>
              <p:nvPr/>
            </p:nvSpPr>
            <p:spPr>
              <a:xfrm>
                <a:off x="11251036" y="7391061"/>
                <a:ext cx="10961975" cy="1080489"/>
              </a:xfrm>
              <a:prstGeom prst="rect">
                <a:avLst/>
              </a:prstGeom>
              <a:blipFill rotWithShape="0">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251036" y="9188214"/>
                <a:ext cx="11232627" cy="1547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𝑆𝑡𝑑</m:t>
                      </m:r>
                      <m:r>
                        <a:rPr lang="en-NZ" sz="3200" i="1" smtClean="0">
                          <a:latin typeface="Cambria Math" panose="02040503050406030204" pitchFamily="18" charset="0"/>
                        </a:rPr>
                        <m:t>.</m:t>
                      </m:r>
                      <m:r>
                        <a:rPr lang="en-NZ" sz="3200" i="1" smtClean="0">
                          <a:latin typeface="Cambria Math" panose="02040503050406030204" pitchFamily="18" charset="0"/>
                        </a:rPr>
                        <m:t>𝐷𝑒𝑣</m:t>
                      </m:r>
                      <m:r>
                        <a:rPr lang="en-NZ" sz="3200" i="1" smtClean="0">
                          <a:latin typeface="Cambria Math" panose="02040503050406030204" pitchFamily="18" charset="0"/>
                        </a:rPr>
                        <m:t>.</m:t>
                      </m:r>
                      <m:d>
                        <m:dPr>
                          <m:ctrlPr>
                            <a:rPr lang="en-NZ" sz="3200" i="1">
                              <a:latin typeface="Cambria Math" panose="02040503050406030204" pitchFamily="18" charset="0"/>
                            </a:rPr>
                          </m:ctrlPr>
                        </m:dPr>
                        <m:e>
                          <m:r>
                            <a:rPr lang="en-NZ" sz="3200" i="1">
                              <a:latin typeface="Cambria Math" panose="02040503050406030204" pitchFamily="18" charset="0"/>
                              <a:ea typeface="Cambria Math" panose="02040503050406030204" pitchFamily="18" charset="0"/>
                            </a:rPr>
                            <m:t>𝜎</m:t>
                          </m:r>
                        </m:e>
                      </m:d>
                      <m:r>
                        <a:rPr lang="en-NZ" sz="3200" i="1">
                          <a:latin typeface="Cambria Math" panose="02040503050406030204" pitchFamily="18" charset="0"/>
                        </a:rPr>
                        <m:t>=</m:t>
                      </m:r>
                      <m:rad>
                        <m:radPr>
                          <m:degHide m:val="on"/>
                          <m:ctrlPr>
                            <a:rPr lang="en-NZ" sz="3200" i="1">
                              <a:latin typeface="Cambria Math" panose="02040503050406030204" pitchFamily="18" charset="0"/>
                            </a:rPr>
                          </m:ctrlPr>
                        </m:radPr>
                        <m:deg/>
                        <m:e>
                          <m:f>
                            <m:fPr>
                              <m:ctrlPr>
                                <a:rPr lang="en-NZ" sz="3200" i="1" smtClean="0">
                                  <a:latin typeface="Cambria Math" panose="02040503050406030204" pitchFamily="18" charset="0"/>
                                </a:rPr>
                              </m:ctrlPr>
                            </m:fPr>
                            <m:num>
                              <m:nary>
                                <m:naryPr>
                                  <m:chr m:val="∑"/>
                                  <m:ctrlPr>
                                    <a:rPr lang="en-NZ" sz="3200" i="1">
                                      <a:latin typeface="Cambria Math" panose="02040503050406030204" pitchFamily="18" charset="0"/>
                                    </a:rPr>
                                  </m:ctrlPr>
                                </m:naryPr>
                                <m:sub>
                                  <m:r>
                                    <m:rPr>
                                      <m:brk m:alnAt="23"/>
                                    </m:rPr>
                                    <a:rPr lang="en-NZ" sz="3200" i="1">
                                      <a:latin typeface="Cambria Math" panose="02040503050406030204" pitchFamily="18" charset="0"/>
                                    </a:rPr>
                                    <m:t>𝑖</m:t>
                                  </m:r>
                                  <m:r>
                                    <a:rPr lang="en-NZ" sz="3200" i="1">
                                      <a:latin typeface="Cambria Math" panose="02040503050406030204" pitchFamily="18" charset="0"/>
                                    </a:rPr>
                                    <m:t>=1</m:t>
                                  </m:r>
                                </m:sub>
                                <m:sup>
                                  <m:r>
                                    <a:rPr lang="en-NZ" sz="3200" i="1">
                                      <a:latin typeface="Cambria Math" panose="02040503050406030204" pitchFamily="18" charset="0"/>
                                    </a:rPr>
                                    <m:t>𝑛</m:t>
                                  </m:r>
                                </m:sup>
                                <m:e>
                                  <m:sSup>
                                    <m:sSupPr>
                                      <m:ctrlPr>
                                        <a:rPr lang="en-NZ" sz="3200" i="1">
                                          <a:latin typeface="Cambria Math" panose="02040503050406030204" pitchFamily="18" charset="0"/>
                                        </a:rPr>
                                      </m:ctrlPr>
                                    </m:sSupPr>
                                    <m:e>
                                      <m:d>
                                        <m:dPr>
                                          <m:begChr m:val="["/>
                                          <m:endChr m:val="]"/>
                                          <m:ctrlPr>
                                            <a:rPr lang="en-NZ" sz="3200" i="1">
                                              <a:latin typeface="Cambria Math" panose="02040503050406030204" pitchFamily="18" charset="0"/>
                                            </a:rPr>
                                          </m:ctrlPr>
                                        </m:dPr>
                                        <m:e>
                                          <m:sSub>
                                            <m:sSubPr>
                                              <m:ctrlPr>
                                                <a:rPr lang="en-NZ" sz="3200" i="1">
                                                  <a:latin typeface="Cambria Math" panose="02040503050406030204" pitchFamily="18" charset="0"/>
                                                </a:rPr>
                                              </m:ctrlPr>
                                            </m:sSubPr>
                                            <m:e>
                                              <m:r>
                                                <a:rPr lang="en-NZ" sz="3200" i="1">
                                                  <a:latin typeface="Cambria Math" panose="02040503050406030204" pitchFamily="18" charset="0"/>
                                                </a:rPr>
                                                <m:t>𝐻𝑃𝑌</m:t>
                                              </m:r>
                                            </m:e>
                                            <m:sub>
                                              <m:r>
                                                <a:rPr lang="en-NZ" sz="3200" i="1">
                                                  <a:latin typeface="Cambria Math" panose="02040503050406030204" pitchFamily="18" charset="0"/>
                                                </a:rPr>
                                                <m:t>𝑖</m:t>
                                              </m:r>
                                            </m:sub>
                                          </m:sSub>
                                          <m:r>
                                            <a:rPr lang="en-NZ" sz="3200" i="1">
                                              <a:latin typeface="Cambria Math" panose="02040503050406030204" pitchFamily="18" charset="0"/>
                                            </a:rPr>
                                            <m:t>−</m:t>
                                          </m:r>
                                          <m:r>
                                            <a:rPr lang="en-NZ" sz="3200" i="1">
                                              <a:latin typeface="Cambria Math" panose="02040503050406030204" pitchFamily="18" charset="0"/>
                                            </a:rPr>
                                            <m:t>𝐸</m:t>
                                          </m:r>
                                          <m:r>
                                            <a:rPr lang="en-NZ" sz="3200" i="1">
                                              <a:latin typeface="Cambria Math" panose="02040503050406030204" pitchFamily="18" charset="0"/>
                                            </a:rPr>
                                            <m:t>(</m:t>
                                          </m:r>
                                          <m:r>
                                            <a:rPr lang="en-NZ" sz="3200" i="1">
                                              <a:latin typeface="Cambria Math" panose="02040503050406030204" pitchFamily="18" charset="0"/>
                                            </a:rPr>
                                            <m:t>𝐻𝑃𝑌</m:t>
                                          </m:r>
                                          <m:r>
                                            <a:rPr lang="en-NZ" sz="3200" i="1">
                                              <a:latin typeface="Cambria Math" panose="02040503050406030204" pitchFamily="18" charset="0"/>
                                            </a:rPr>
                                            <m:t>)</m:t>
                                          </m:r>
                                        </m:e>
                                      </m:d>
                                    </m:e>
                                    <m:sup>
                                      <m:r>
                                        <a:rPr lang="en-NZ" sz="3200" i="1">
                                          <a:latin typeface="Cambria Math" panose="02040503050406030204" pitchFamily="18" charset="0"/>
                                        </a:rPr>
                                        <m:t>2</m:t>
                                      </m:r>
                                    </m:sup>
                                  </m:sSup>
                                </m:e>
                              </m:nary>
                            </m:num>
                            <m:den>
                              <m:r>
                                <a:rPr lang="en-NZ" sz="3200" b="0" i="1" smtClean="0">
                                  <a:latin typeface="Cambria Math" panose="02040503050406030204" pitchFamily="18" charset="0"/>
                                </a:rPr>
                                <m:t>𝑛</m:t>
                              </m:r>
                            </m:den>
                          </m:f>
                        </m:e>
                      </m:rad>
                      <m:r>
                        <a:rPr lang="en-NZ" sz="3200" b="0" i="1" smtClean="0">
                          <a:latin typeface="Cambria Math" panose="02040503050406030204" pitchFamily="18" charset="0"/>
                        </a:rPr>
                        <m:t>=</m:t>
                      </m:r>
                      <m:rad>
                        <m:radPr>
                          <m:degHide m:val="on"/>
                          <m:ctrlPr>
                            <a:rPr lang="en-NZ" sz="3200" b="0" i="1" smtClean="0">
                              <a:latin typeface="Cambria Math" panose="02040503050406030204" pitchFamily="18" charset="0"/>
                            </a:rPr>
                          </m:ctrlPr>
                        </m:radPr>
                        <m:deg/>
                        <m:e>
                          <m:r>
                            <a:rPr lang="en-NZ" sz="3200" b="0" i="1" smtClean="0">
                              <a:latin typeface="Cambria Math" panose="02040503050406030204" pitchFamily="18" charset="0"/>
                            </a:rPr>
                            <m:t>0.0316</m:t>
                          </m:r>
                        </m:e>
                      </m:rad>
                      <m:r>
                        <a:rPr lang="en-NZ" sz="3200" b="0" i="1" smtClean="0">
                          <a:latin typeface="Cambria Math" panose="02040503050406030204" pitchFamily="18" charset="0"/>
                        </a:rPr>
                        <m:t>=0.1779</m:t>
                      </m:r>
                    </m:oMath>
                  </m:oMathPara>
                </a14:m>
                <a:endParaRPr lang="en-NZ" sz="3200" dirty="0"/>
              </a:p>
            </p:txBody>
          </p:sp>
        </mc:Choice>
        <mc:Fallback xmlns="">
          <p:sp>
            <p:nvSpPr>
              <p:cNvPr id="7" name="Rectangle 6"/>
              <p:cNvSpPr>
                <a:spLocks noRot="1" noChangeAspect="1" noMove="1" noResize="1" noEditPoints="1" noAdjustHandles="1" noChangeArrowheads="1" noChangeShapeType="1" noTextEdit="1"/>
              </p:cNvSpPr>
              <p:nvPr/>
            </p:nvSpPr>
            <p:spPr>
              <a:xfrm>
                <a:off x="11251036" y="9188214"/>
                <a:ext cx="11232627" cy="1547347"/>
              </a:xfrm>
              <a:prstGeom prst="rect">
                <a:avLst/>
              </a:prstGeom>
              <a:blipFill rotWithShape="0">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031983" y="7196698"/>
                <a:ext cx="8621840" cy="30279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NZ" sz="3200" i="1" dirty="0">
                          <a:latin typeface="Cambria Math" panose="02040503050406030204" pitchFamily="18" charset="0"/>
                        </a:rPr>
                        <m:t>𝐸</m:t>
                      </m:r>
                      <m:d>
                        <m:dPr>
                          <m:ctrlPr>
                            <a:rPr lang="en-NZ" sz="3200" i="1" dirty="0">
                              <a:latin typeface="Cambria Math" panose="02040503050406030204" pitchFamily="18" charset="0"/>
                            </a:rPr>
                          </m:ctrlPr>
                        </m:dPr>
                        <m:e>
                          <m:r>
                            <a:rPr lang="en-NZ" sz="3200" i="1" dirty="0">
                              <a:latin typeface="Cambria Math" panose="02040503050406030204" pitchFamily="18" charset="0"/>
                            </a:rPr>
                            <m:t>𝐻𝑃𝑌</m:t>
                          </m:r>
                        </m:e>
                      </m:d>
                      <m:r>
                        <a:rPr lang="en-NZ" sz="3200" i="1" dirty="0">
                          <a:latin typeface="Cambria Math" panose="02040503050406030204" pitchFamily="18" charset="0"/>
                        </a:rPr>
                        <m:t>=</m:t>
                      </m:r>
                      <m:r>
                        <a:rPr lang="en-AU" sz="3200" i="1" smtClean="0">
                          <a:solidFill>
                            <a:srgbClr val="2B47E7"/>
                          </a:solidFill>
                          <a:latin typeface="Cambria Math" panose="02040503050406030204" pitchFamily="18" charset="0"/>
                        </a:rPr>
                        <m:t>𝐴𝑀</m:t>
                      </m:r>
                      <m:r>
                        <a:rPr lang="en-AU" sz="3200" i="1">
                          <a:latin typeface="Cambria Math" panose="02040503050406030204" pitchFamily="18" charset="0"/>
                        </a:rPr>
                        <m:t>=</m:t>
                      </m:r>
                      <m:f>
                        <m:fPr>
                          <m:ctrlPr>
                            <a:rPr lang="en-AU" sz="3200" i="1">
                              <a:latin typeface="Cambria Math" panose="02040503050406030204" pitchFamily="18" charset="0"/>
                            </a:rPr>
                          </m:ctrlPr>
                        </m:fPr>
                        <m:num>
                          <m:nary>
                            <m:naryPr>
                              <m:chr m:val="∑"/>
                              <m:ctrlPr>
                                <a:rPr lang="en-AU" sz="3200" i="1" smtClean="0">
                                  <a:latin typeface="Cambria Math" panose="02040503050406030204" pitchFamily="18" charset="0"/>
                                </a:rPr>
                              </m:ctrlPr>
                            </m:naryPr>
                            <m:sub>
                              <m:r>
                                <m:rPr>
                                  <m:brk m:alnAt="23"/>
                                </m:rPr>
                                <a:rPr lang="en-NZ" sz="3200" b="0" i="1" smtClean="0">
                                  <a:latin typeface="Cambria Math" panose="02040503050406030204" pitchFamily="18" charset="0"/>
                                </a:rPr>
                                <m:t>𝑖</m:t>
                              </m:r>
                              <m:r>
                                <a:rPr lang="en-NZ" sz="3200" b="0" i="1" smtClean="0">
                                  <a:latin typeface="Cambria Math" panose="02040503050406030204" pitchFamily="18" charset="0"/>
                                </a:rPr>
                                <m:t>=1</m:t>
                              </m:r>
                            </m:sub>
                            <m:sup>
                              <m:r>
                                <a:rPr lang="en-NZ" sz="3200" b="0" i="1" smtClean="0">
                                  <a:latin typeface="Cambria Math" panose="02040503050406030204" pitchFamily="18" charset="0"/>
                                </a:rPr>
                                <m:t>𝑛</m:t>
                              </m:r>
                            </m:sup>
                            <m:e>
                              <m:sSub>
                                <m:sSubPr>
                                  <m:ctrlPr>
                                    <a:rPr lang="en-AU" sz="3200" i="1" smtClean="0">
                                      <a:latin typeface="Cambria Math" panose="02040503050406030204" pitchFamily="18" charset="0"/>
                                    </a:rPr>
                                  </m:ctrlPr>
                                </m:sSubPr>
                                <m:e>
                                  <m:r>
                                    <a:rPr lang="en-NZ" sz="3200" b="0" i="1" smtClean="0">
                                      <a:latin typeface="Cambria Math" panose="02040503050406030204" pitchFamily="18" charset="0"/>
                                    </a:rPr>
                                    <m:t>𝐻𝑃𝑌</m:t>
                                  </m:r>
                                </m:e>
                                <m:sub>
                                  <m:r>
                                    <a:rPr lang="en-NZ" sz="3200" b="0" i="1" smtClean="0">
                                      <a:latin typeface="Cambria Math" panose="02040503050406030204" pitchFamily="18" charset="0"/>
                                    </a:rPr>
                                    <m:t>𝑖</m:t>
                                  </m:r>
                                </m:sub>
                              </m:sSub>
                            </m:e>
                          </m:nary>
                        </m:num>
                        <m:den>
                          <m:r>
                            <a:rPr lang="en-AU" sz="3200" i="1">
                              <a:latin typeface="Cambria Math" panose="02040503050406030204" pitchFamily="18" charset="0"/>
                            </a:rPr>
                            <m:t>𝑛</m:t>
                          </m:r>
                        </m:den>
                      </m:f>
                    </m:oMath>
                  </m:oMathPara>
                </a14:m>
                <a:endParaRPr lang="en-AU" sz="3200" b="1" dirty="0"/>
              </a:p>
              <a:p>
                <a:endParaRPr lang="en-NZ" sz="3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Z" sz="3200" b="0" i="1" dirty="0" smtClean="0">
                          <a:latin typeface="Cambria Math" panose="02040503050406030204" pitchFamily="18" charset="0"/>
                        </a:rPr>
                        <m:t>𝐸</m:t>
                      </m:r>
                      <m:r>
                        <a:rPr lang="en-NZ" sz="3200" b="0" i="1" dirty="0" smtClean="0">
                          <a:latin typeface="Cambria Math" panose="02040503050406030204" pitchFamily="18" charset="0"/>
                        </a:rPr>
                        <m:t>(</m:t>
                      </m:r>
                      <m:r>
                        <a:rPr lang="en-NZ" sz="3200" b="0" i="1" dirty="0" smtClean="0">
                          <a:latin typeface="Cambria Math" panose="02040503050406030204" pitchFamily="18" charset="0"/>
                        </a:rPr>
                        <m:t>𝐻𝑃𝑌</m:t>
                      </m:r>
                      <m:r>
                        <a:rPr lang="en-NZ" sz="3200" b="0" i="1" dirty="0" smtClean="0">
                          <a:latin typeface="Cambria Math" panose="02040503050406030204" pitchFamily="18" charset="0"/>
                        </a:rPr>
                        <m:t>)= [(0.15)+(0.20)+(−0.20)]/3</m:t>
                      </m:r>
                    </m:oMath>
                  </m:oMathPara>
                </a14:m>
                <a:endParaRPr lang="en-AU" sz="3200" dirty="0"/>
              </a:p>
              <a:p>
                <a:pPr/>
                <a14:m>
                  <m:oMathPara xmlns:m="http://schemas.openxmlformats.org/officeDocument/2006/math">
                    <m:oMathParaPr>
                      <m:jc m:val="left"/>
                    </m:oMathParaPr>
                    <m:oMath xmlns:m="http://schemas.openxmlformats.org/officeDocument/2006/math">
                      <m:r>
                        <a:rPr lang="en-NZ" sz="3200" b="0" i="1" dirty="0" smtClean="0">
                          <a:latin typeface="Cambria Math" panose="02040503050406030204" pitchFamily="18" charset="0"/>
                        </a:rPr>
                        <m:t>𝐸</m:t>
                      </m:r>
                      <m:r>
                        <a:rPr lang="en-NZ" sz="3200" b="0" i="1" dirty="0" smtClean="0">
                          <a:latin typeface="Cambria Math" panose="02040503050406030204" pitchFamily="18" charset="0"/>
                        </a:rPr>
                        <m:t>(</m:t>
                      </m:r>
                      <m:r>
                        <a:rPr lang="en-NZ" sz="3200" b="0" i="1" dirty="0" smtClean="0">
                          <a:latin typeface="Cambria Math" panose="02040503050406030204" pitchFamily="18" charset="0"/>
                        </a:rPr>
                        <m:t>𝐻𝑃𝑌</m:t>
                      </m:r>
                      <m:r>
                        <a:rPr lang="en-NZ" sz="3200" b="0" i="1" dirty="0" smtClean="0">
                          <a:latin typeface="Cambria Math" panose="02040503050406030204" pitchFamily="18" charset="0"/>
                        </a:rPr>
                        <m:t>)= 0.15/3</m:t>
                      </m:r>
                    </m:oMath>
                  </m:oMathPara>
                </a14:m>
                <a:endParaRPr lang="en-AU" sz="3200" dirty="0"/>
              </a:p>
              <a:p>
                <a:pPr/>
                <a14:m>
                  <m:oMathPara xmlns:m="http://schemas.openxmlformats.org/officeDocument/2006/math">
                    <m:oMathParaPr>
                      <m:jc m:val="left"/>
                    </m:oMathParaPr>
                    <m:oMath xmlns:m="http://schemas.openxmlformats.org/officeDocument/2006/math">
                      <m:r>
                        <a:rPr lang="en-NZ" sz="3200" b="0" i="1" dirty="0" smtClean="0">
                          <a:latin typeface="Cambria Math" panose="02040503050406030204" pitchFamily="18" charset="0"/>
                        </a:rPr>
                        <m:t>𝐸</m:t>
                      </m:r>
                      <m:r>
                        <a:rPr lang="en-NZ" sz="3200" b="0" i="1" dirty="0" smtClean="0">
                          <a:latin typeface="Cambria Math" panose="02040503050406030204" pitchFamily="18" charset="0"/>
                        </a:rPr>
                        <m:t>(</m:t>
                      </m:r>
                      <m:r>
                        <a:rPr lang="en-NZ" sz="3200" b="0" i="1" dirty="0" smtClean="0">
                          <a:latin typeface="Cambria Math" panose="02040503050406030204" pitchFamily="18" charset="0"/>
                        </a:rPr>
                        <m:t>𝐻𝑃𝑌</m:t>
                      </m:r>
                      <m:r>
                        <a:rPr lang="en-NZ" sz="3200" b="0" i="1" dirty="0" smtClean="0">
                          <a:latin typeface="Cambria Math" panose="02040503050406030204" pitchFamily="18" charset="0"/>
                        </a:rPr>
                        <m:t>)= 0.05</m:t>
                      </m:r>
                    </m:oMath>
                  </m:oMathPara>
                </a14:m>
                <a:endParaRPr lang="en-AU" sz="3200" dirty="0"/>
              </a:p>
            </p:txBody>
          </p:sp>
        </mc:Choice>
        <mc:Fallback xmlns="">
          <p:sp>
            <p:nvSpPr>
              <p:cNvPr id="3" name="Rectangle 2"/>
              <p:cNvSpPr>
                <a:spLocks noRot="1" noChangeAspect="1" noMove="1" noResize="1" noEditPoints="1" noAdjustHandles="1" noChangeArrowheads="1" noChangeShapeType="1" noTextEdit="1"/>
              </p:cNvSpPr>
              <p:nvPr/>
            </p:nvSpPr>
            <p:spPr>
              <a:xfrm>
                <a:off x="2031983" y="7196698"/>
                <a:ext cx="8621840" cy="3027945"/>
              </a:xfrm>
              <a:prstGeom prst="rect">
                <a:avLst/>
              </a:prstGeom>
              <a:blipFill>
                <a:blip r:embed="rId5"/>
                <a:stretch>
                  <a:fillRect/>
                </a:stretch>
              </a:blipFill>
            </p:spPr>
            <p:txBody>
              <a:bodyPr/>
              <a:lstStyle/>
              <a:p>
                <a:r>
                  <a:rPr lang="en-NZ">
                    <a:noFill/>
                  </a:rPr>
                  <a:t> </a:t>
                </a:r>
              </a:p>
            </p:txBody>
          </p:sp>
        </mc:Fallback>
      </mc:AlternateContent>
      <p:sp>
        <p:nvSpPr>
          <p:cNvPr id="9" name="Text Placeholder 2">
            <a:extLst>
              <a:ext uri="{FF2B5EF4-FFF2-40B4-BE49-F238E27FC236}">
                <a16:creationId xmlns:a16="http://schemas.microsoft.com/office/drawing/2014/main" id="{EA48A5AC-F5FD-4728-A8C9-0F6C212544BC}"/>
              </a:ext>
            </a:extLst>
          </p:cNvPr>
          <p:cNvSpPr>
            <a:spLocks noGrp="1"/>
          </p:cNvSpPr>
          <p:nvPr>
            <p:ph type="body" sz="quarter" idx="10"/>
          </p:nvPr>
        </p:nvSpPr>
        <p:spPr>
          <a:xfrm>
            <a:off x="2031983" y="3189726"/>
            <a:ext cx="19913616" cy="1212153"/>
          </a:xfrm>
        </p:spPr>
        <p:txBody>
          <a:bodyPr>
            <a:normAutofit/>
          </a:bodyPr>
          <a:lstStyle/>
          <a:p>
            <a:r>
              <a:rPr lang="en-AU" dirty="0"/>
              <a:t>For an investment with the following three years data, calculate the Variance and Standard Deviation of the HPY on this investment.</a:t>
            </a:r>
          </a:p>
        </p:txBody>
      </p:sp>
    </p:spTree>
    <p:extLst>
      <p:ext uri="{BB962C8B-B14F-4D97-AF65-F5344CB8AC3E}">
        <p14:creationId xmlns:p14="http://schemas.microsoft.com/office/powerpoint/2010/main" val="3355289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629" y="2585101"/>
            <a:ext cx="11699481" cy="2617200"/>
          </a:xfrm>
        </p:spPr>
        <p:txBody>
          <a:bodyPr/>
          <a:lstStyle/>
          <a:p>
            <a:r>
              <a:rPr lang="en-NZ" dirty="0"/>
              <a:t>Determinants of Required Rate of Return</a:t>
            </a:r>
          </a:p>
        </p:txBody>
      </p:sp>
      <p:sp>
        <p:nvSpPr>
          <p:cNvPr id="3" name="Text Placeholder 2"/>
          <p:cNvSpPr>
            <a:spLocks noGrp="1"/>
          </p:cNvSpPr>
          <p:nvPr>
            <p:ph type="body" sz="quarter" idx="4294967295"/>
          </p:nvPr>
        </p:nvSpPr>
        <p:spPr>
          <a:xfrm>
            <a:off x="16858404" y="850605"/>
            <a:ext cx="5576294" cy="11142920"/>
          </a:xfrm>
        </p:spPr>
        <p:txBody>
          <a:bodyPr>
            <a:normAutofit lnSpcReduction="10000"/>
          </a:bodyPr>
          <a:lstStyle/>
          <a:p>
            <a:pPr marL="0" indent="0">
              <a:lnSpc>
                <a:spcPct val="100000"/>
              </a:lnSpc>
              <a:buNone/>
            </a:pPr>
            <a:r>
              <a:rPr lang="en-NZ" sz="80000" dirty="0">
                <a:solidFill>
                  <a:schemeClr val="bg1"/>
                </a:solidFill>
              </a:rPr>
              <a:t>3</a:t>
            </a:r>
          </a:p>
        </p:txBody>
      </p:sp>
    </p:spTree>
    <p:extLst>
      <p:ext uri="{BB962C8B-B14F-4D97-AF65-F5344CB8AC3E}">
        <p14:creationId xmlns:p14="http://schemas.microsoft.com/office/powerpoint/2010/main" val="242209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983576"/>
            <a:ext cx="19712016" cy="899836"/>
          </a:xfrm>
        </p:spPr>
        <p:txBody>
          <a:bodyPr/>
          <a:lstStyle/>
          <a:p>
            <a:r>
              <a:rPr lang="en-NZ" dirty="0"/>
              <a:t>Required Rates of Return</a:t>
            </a:r>
          </a:p>
        </p:txBody>
      </p:sp>
      <p:sp>
        <p:nvSpPr>
          <p:cNvPr id="3" name="Text Placeholder 2"/>
          <p:cNvSpPr>
            <a:spLocks noGrp="1"/>
          </p:cNvSpPr>
          <p:nvPr>
            <p:ph type="body" sz="quarter" idx="10"/>
          </p:nvPr>
        </p:nvSpPr>
        <p:spPr>
          <a:xfrm>
            <a:off x="12209462" y="2193852"/>
            <a:ext cx="11024798" cy="7603729"/>
          </a:xfrm>
        </p:spPr>
        <p:txBody>
          <a:bodyPr>
            <a:noAutofit/>
          </a:bodyPr>
          <a:lstStyle/>
          <a:p>
            <a:pPr>
              <a:lnSpc>
                <a:spcPct val="100000"/>
              </a:lnSpc>
            </a:pPr>
            <a:r>
              <a:rPr lang="en-NZ" b="1" dirty="0">
                <a:solidFill>
                  <a:srgbClr val="00306E"/>
                </a:solidFill>
              </a:rPr>
              <a:t>Determinants of Required Rates of Return</a:t>
            </a:r>
          </a:p>
          <a:p>
            <a:pPr>
              <a:lnSpc>
                <a:spcPct val="100000"/>
              </a:lnSpc>
            </a:pPr>
            <a:endParaRPr lang="en-NZ" b="1" dirty="0">
              <a:solidFill>
                <a:srgbClr val="00306E"/>
              </a:solidFill>
            </a:endParaRPr>
          </a:p>
          <a:p>
            <a:pPr marL="514350" indent="-514350">
              <a:lnSpc>
                <a:spcPct val="100000"/>
              </a:lnSpc>
              <a:buAutoNum type="arabicPeriod"/>
            </a:pPr>
            <a:r>
              <a:rPr lang="en-NZ" dirty="0"/>
              <a:t>Factors that influence </a:t>
            </a:r>
            <a:r>
              <a:rPr lang="en-NZ" dirty="0">
                <a:solidFill>
                  <a:srgbClr val="00306E"/>
                </a:solidFill>
              </a:rPr>
              <a:t>Real Risk Free Rate (RRFR)</a:t>
            </a:r>
            <a:endParaRPr lang="en-NZ" dirty="0"/>
          </a:p>
          <a:p>
            <a:pPr marL="1657350" lvl="1" indent="-742950">
              <a:lnSpc>
                <a:spcPct val="100000"/>
              </a:lnSpc>
              <a:buFont typeface="+mj-lt"/>
              <a:buAutoNum type="alphaLcParenR"/>
            </a:pPr>
            <a:r>
              <a:rPr lang="en-NZ" dirty="0"/>
              <a:t>Time preference for income consumption</a:t>
            </a:r>
          </a:p>
          <a:p>
            <a:pPr marL="1657350" lvl="1" indent="-742950">
              <a:lnSpc>
                <a:spcPct val="100000"/>
              </a:lnSpc>
              <a:buFont typeface="+mj-lt"/>
              <a:buAutoNum type="alphaLcParenR"/>
            </a:pPr>
            <a:r>
              <a:rPr lang="en-NZ" dirty="0"/>
              <a:t>Investment opportunities in the economy (i.e. the long-run real growth rate)</a:t>
            </a:r>
          </a:p>
          <a:p>
            <a:pPr marL="514350" indent="-514350">
              <a:lnSpc>
                <a:spcPct val="100000"/>
              </a:lnSpc>
              <a:buAutoNum type="arabicPeriod"/>
            </a:pPr>
            <a:r>
              <a:rPr lang="en-NZ" dirty="0"/>
              <a:t>Factors that Influence </a:t>
            </a:r>
            <a:r>
              <a:rPr lang="en-NZ" dirty="0">
                <a:solidFill>
                  <a:srgbClr val="00306E"/>
                </a:solidFill>
              </a:rPr>
              <a:t>Nominal Risk Free Rate (NRFR)</a:t>
            </a:r>
          </a:p>
          <a:p>
            <a:pPr marL="1657350" lvl="1" indent="-742950">
              <a:lnSpc>
                <a:spcPct val="100000"/>
              </a:lnSpc>
              <a:buFont typeface="+mj-lt"/>
              <a:buAutoNum type="alphaLcParenR"/>
            </a:pPr>
            <a:r>
              <a:rPr lang="en-NZ" dirty="0"/>
              <a:t>Capital market conditions (i.e. the relative ease or tightness in the capital market)</a:t>
            </a:r>
          </a:p>
          <a:p>
            <a:pPr marL="1657350" lvl="1" indent="-742950">
              <a:lnSpc>
                <a:spcPct val="100000"/>
              </a:lnSpc>
              <a:buFont typeface="+mj-lt"/>
              <a:buAutoNum type="alphaLcParenR"/>
            </a:pPr>
            <a:r>
              <a:rPr lang="en-NZ" dirty="0"/>
              <a:t>Expected inflation rate</a:t>
            </a:r>
          </a:p>
          <a:p>
            <a:pPr marL="514350" indent="-514350">
              <a:lnSpc>
                <a:spcPct val="100000"/>
              </a:lnSpc>
              <a:buAutoNum type="arabicPeriod"/>
            </a:pPr>
            <a:r>
              <a:rPr lang="en-NZ" dirty="0"/>
              <a:t>Risk Premium</a:t>
            </a:r>
          </a:p>
          <a:p>
            <a:pPr marL="1428750" lvl="1" indent="-514350">
              <a:lnSpc>
                <a:spcPct val="100000"/>
              </a:lnSpc>
              <a:buFont typeface="+mj-lt"/>
              <a:buAutoNum type="alphaLcParenR"/>
            </a:pPr>
            <a:r>
              <a:rPr lang="en-NZ" dirty="0"/>
              <a:t>Either as a function of </a:t>
            </a:r>
            <a:r>
              <a:rPr lang="en-NZ" i="1" u="sng" dirty="0"/>
              <a:t>Fundamental Risk Factors</a:t>
            </a:r>
          </a:p>
          <a:p>
            <a:pPr marL="1428750" lvl="1" indent="-514350">
              <a:lnSpc>
                <a:spcPct val="100000"/>
              </a:lnSpc>
              <a:buFont typeface="+mj-lt"/>
              <a:buAutoNum type="alphaLcParenR"/>
            </a:pPr>
            <a:r>
              <a:rPr lang="en-NZ" dirty="0"/>
              <a:t>Or as a function of asset’s </a:t>
            </a:r>
            <a:r>
              <a:rPr lang="en-NZ" i="1" u="sng" dirty="0"/>
              <a:t>Systematic Market Risk </a:t>
            </a:r>
            <a:r>
              <a:rPr lang="en-NZ" dirty="0"/>
              <a:t>(i.e. Beta)</a:t>
            </a:r>
          </a:p>
        </p:txBody>
      </p:sp>
      <p:sp>
        <p:nvSpPr>
          <p:cNvPr id="4" name="Text Placeholder 2"/>
          <p:cNvSpPr>
            <a:spLocks noGrp="1"/>
          </p:cNvSpPr>
          <p:nvPr>
            <p:ph type="body" sz="quarter" idx="10"/>
          </p:nvPr>
        </p:nvSpPr>
        <p:spPr>
          <a:xfrm>
            <a:off x="2031984" y="2215920"/>
            <a:ext cx="8409188" cy="7603729"/>
          </a:xfrm>
        </p:spPr>
        <p:txBody>
          <a:bodyPr>
            <a:noAutofit/>
          </a:bodyPr>
          <a:lstStyle/>
          <a:p>
            <a:pPr>
              <a:lnSpc>
                <a:spcPct val="100000"/>
              </a:lnSpc>
            </a:pPr>
            <a:r>
              <a:rPr lang="en-NZ" b="1" dirty="0">
                <a:solidFill>
                  <a:srgbClr val="00306E"/>
                </a:solidFill>
              </a:rPr>
              <a:t>Components of Required Rates of Return</a:t>
            </a:r>
          </a:p>
          <a:p>
            <a:pPr>
              <a:lnSpc>
                <a:spcPct val="100000"/>
              </a:lnSpc>
            </a:pPr>
            <a:endParaRPr lang="en-NZ" dirty="0"/>
          </a:p>
          <a:p>
            <a:pPr marL="514350" indent="-514350">
              <a:lnSpc>
                <a:spcPct val="100000"/>
              </a:lnSpc>
              <a:buAutoNum type="arabicPeriod"/>
            </a:pPr>
            <a:r>
              <a:rPr lang="en-NZ" dirty="0"/>
              <a:t>Time value (or RRFR)</a:t>
            </a:r>
          </a:p>
          <a:p>
            <a:pPr marL="514350" indent="-514350">
              <a:lnSpc>
                <a:spcPct val="100000"/>
              </a:lnSpc>
              <a:buAutoNum type="arabicPeriod"/>
            </a:pPr>
            <a:r>
              <a:rPr lang="en-NZ" dirty="0"/>
              <a:t>Expected inflation</a:t>
            </a:r>
          </a:p>
          <a:p>
            <a:pPr marL="514350" indent="-514350">
              <a:lnSpc>
                <a:spcPct val="100000"/>
              </a:lnSpc>
              <a:buAutoNum type="arabicPeriod"/>
            </a:pPr>
            <a:r>
              <a:rPr lang="en-NZ" dirty="0"/>
              <a:t>Risk premiums</a:t>
            </a:r>
          </a:p>
          <a:p>
            <a:pPr>
              <a:lnSpc>
                <a:spcPct val="100000"/>
              </a:lnSpc>
            </a:pPr>
            <a:endParaRPr lang="en-NZ" dirty="0"/>
          </a:p>
          <a:p>
            <a:pPr>
              <a:lnSpc>
                <a:spcPct val="100000"/>
              </a:lnSpc>
            </a:pPr>
            <a:r>
              <a:rPr lang="en-NZ" dirty="0"/>
              <a:t>The summation of the three components is called the </a:t>
            </a:r>
            <a:r>
              <a:rPr lang="en-NZ" dirty="0">
                <a:solidFill>
                  <a:srgbClr val="2B47E7"/>
                </a:solidFill>
              </a:rPr>
              <a:t>required rate of return (RRR)</a:t>
            </a:r>
            <a:r>
              <a:rPr lang="en-NZ" dirty="0"/>
              <a:t>:</a:t>
            </a:r>
          </a:p>
          <a:p>
            <a:pPr>
              <a:lnSpc>
                <a:spcPct val="100000"/>
              </a:lnSpc>
            </a:pPr>
            <a:endParaRPr lang="en-NZ" dirty="0"/>
          </a:p>
          <a:p>
            <a:pPr>
              <a:lnSpc>
                <a:spcPct val="100000"/>
              </a:lnSpc>
            </a:pPr>
            <a:r>
              <a:rPr lang="en-NZ" dirty="0"/>
              <a:t>RRR = RRFR</a:t>
            </a:r>
          </a:p>
          <a:p>
            <a:pPr>
              <a:lnSpc>
                <a:spcPct val="100000"/>
              </a:lnSpc>
            </a:pPr>
            <a:r>
              <a:rPr lang="en-NZ" dirty="0"/>
              <a:t>         + Expected Inflation Rate        NRFR</a:t>
            </a:r>
          </a:p>
          <a:p>
            <a:pPr>
              <a:lnSpc>
                <a:spcPct val="100000"/>
              </a:lnSpc>
            </a:pPr>
            <a:r>
              <a:rPr lang="en-NZ" dirty="0"/>
              <a:t>         + Risk Premium</a:t>
            </a:r>
          </a:p>
        </p:txBody>
      </p:sp>
      <p:sp>
        <p:nvSpPr>
          <p:cNvPr id="6" name="Right Brace 5"/>
          <p:cNvSpPr/>
          <p:nvPr/>
        </p:nvSpPr>
        <p:spPr>
          <a:xfrm>
            <a:off x="7783034" y="6821269"/>
            <a:ext cx="467832" cy="829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026" y="8101711"/>
            <a:ext cx="3796146" cy="3687175"/>
          </a:xfrm>
          <a:prstGeom prst="rect">
            <a:avLst/>
          </a:prstGeom>
        </p:spPr>
      </p:pic>
      <p:sp>
        <p:nvSpPr>
          <p:cNvPr id="5" name="Rectangle 4">
            <a:extLst>
              <a:ext uri="{FF2B5EF4-FFF2-40B4-BE49-F238E27FC236}">
                <a16:creationId xmlns:a16="http://schemas.microsoft.com/office/drawing/2014/main" id="{0690D558-4881-57DD-B264-D93BF500E6EB}"/>
              </a:ext>
            </a:extLst>
          </p:cNvPr>
          <p:cNvSpPr/>
          <p:nvPr/>
        </p:nvSpPr>
        <p:spPr>
          <a:xfrm>
            <a:off x="12239239" y="9282023"/>
            <a:ext cx="10534497" cy="27080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NZ" sz="4400" b="1" dirty="0">
                <a:solidFill>
                  <a:srgbClr val="2B47E7"/>
                </a:solidFill>
              </a:rPr>
              <a:t>Stop and Think:</a:t>
            </a:r>
          </a:p>
          <a:p>
            <a:pPr algn="ctr"/>
            <a:r>
              <a:rPr lang="en-NZ" dirty="0"/>
              <a:t>Please evaluate how easy estimating </a:t>
            </a:r>
            <a:r>
              <a:rPr lang="en-NZ" dirty="0" err="1"/>
              <a:t>RRoR</a:t>
            </a:r>
            <a:r>
              <a:rPr lang="en-NZ" dirty="0"/>
              <a:t> is based on the scale from 1 to 10 (10 is very easy)</a:t>
            </a:r>
          </a:p>
        </p:txBody>
      </p:sp>
    </p:spTree>
    <p:extLst>
      <p:ext uri="{BB962C8B-B14F-4D97-AF65-F5344CB8AC3E}">
        <p14:creationId xmlns:p14="http://schemas.microsoft.com/office/powerpoint/2010/main" val="196891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78009" y="0"/>
            <a:ext cx="10532944" cy="1449209"/>
          </a:xfrm>
        </p:spPr>
        <p:txBody>
          <a:bodyPr/>
          <a:lstStyle/>
          <a:p>
            <a:pPr algn="ctr"/>
            <a:r>
              <a:rPr lang="en-US" b="1" dirty="0">
                <a:latin typeface="+mj-lt"/>
              </a:rPr>
              <a:t>EXHIBIT 1.6</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09" y="1348983"/>
            <a:ext cx="11305314" cy="11018034"/>
          </a:xfrm>
          <a:prstGeom prst="rect">
            <a:avLst/>
          </a:prstGeom>
        </p:spPr>
      </p:pic>
      <p:sp>
        <p:nvSpPr>
          <p:cNvPr id="4" name="Rectangle 3">
            <a:extLst>
              <a:ext uri="{FF2B5EF4-FFF2-40B4-BE49-F238E27FC236}">
                <a16:creationId xmlns:a16="http://schemas.microsoft.com/office/drawing/2014/main" id="{917677D1-6510-81B6-CD2E-944EED1D671F}"/>
              </a:ext>
            </a:extLst>
          </p:cNvPr>
          <p:cNvSpPr/>
          <p:nvPr/>
        </p:nvSpPr>
        <p:spPr>
          <a:xfrm>
            <a:off x="12404785" y="1348982"/>
            <a:ext cx="10127411" cy="938227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NZ" dirty="0"/>
              <a:t>Estimating the </a:t>
            </a:r>
            <a:r>
              <a:rPr lang="en-NZ" dirty="0" err="1"/>
              <a:t>RRoR</a:t>
            </a:r>
            <a:r>
              <a:rPr lang="en-NZ" dirty="0"/>
              <a:t> is </a:t>
            </a:r>
            <a:r>
              <a:rPr lang="en-NZ" b="1" dirty="0"/>
              <a:t>complicated</a:t>
            </a:r>
            <a:r>
              <a:rPr lang="en-NZ" dirty="0"/>
              <a:t>:</a:t>
            </a:r>
          </a:p>
          <a:p>
            <a:pPr marL="571500" indent="-571500">
              <a:lnSpc>
                <a:spcPct val="150000"/>
              </a:lnSpc>
              <a:buFontTx/>
              <a:buChar char="-"/>
            </a:pPr>
            <a:r>
              <a:rPr lang="en-NZ" dirty="0"/>
              <a:t>Wide range of rates available for different investments at any time</a:t>
            </a:r>
          </a:p>
          <a:p>
            <a:pPr marL="571500" indent="-571500">
              <a:lnSpc>
                <a:spcPct val="150000"/>
              </a:lnSpc>
              <a:buFontTx/>
              <a:buChar char="-"/>
            </a:pPr>
            <a:r>
              <a:rPr lang="en-NZ" dirty="0"/>
              <a:t>Rates of return on specific assets change over time</a:t>
            </a:r>
          </a:p>
          <a:p>
            <a:pPr marL="571500" indent="-571500">
              <a:lnSpc>
                <a:spcPct val="150000"/>
              </a:lnSpc>
              <a:buFontTx/>
              <a:buChar char="-"/>
            </a:pPr>
            <a:r>
              <a:rPr lang="en-NZ" dirty="0"/>
              <a:t>The spread (difference between the rates on different assets changes over time </a:t>
            </a:r>
          </a:p>
        </p:txBody>
      </p:sp>
    </p:spTree>
    <p:extLst>
      <p:ext uri="{BB962C8B-B14F-4D97-AF65-F5344CB8AC3E}">
        <p14:creationId xmlns:p14="http://schemas.microsoft.com/office/powerpoint/2010/main" val="51624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982964"/>
          </a:xfrm>
        </p:spPr>
        <p:txBody>
          <a:bodyPr/>
          <a:lstStyle/>
          <a:p>
            <a:r>
              <a:rPr lang="en-NZ" dirty="0"/>
              <a:t>The Real Risk-Free Rate (RRFR)</a:t>
            </a:r>
          </a:p>
        </p:txBody>
      </p:sp>
      <p:sp>
        <p:nvSpPr>
          <p:cNvPr id="3" name="Text Placeholder 2"/>
          <p:cNvSpPr>
            <a:spLocks noGrp="1"/>
          </p:cNvSpPr>
          <p:nvPr>
            <p:ph type="body" sz="quarter" idx="10"/>
          </p:nvPr>
        </p:nvSpPr>
        <p:spPr>
          <a:xfrm>
            <a:off x="2031984" y="3036105"/>
            <a:ext cx="9235699" cy="8022959"/>
          </a:xfrm>
        </p:spPr>
        <p:txBody>
          <a:bodyPr>
            <a:normAutofit/>
          </a:bodyPr>
          <a:lstStyle/>
          <a:p>
            <a:pPr>
              <a:lnSpc>
                <a:spcPct val="100000"/>
              </a:lnSpc>
            </a:pPr>
            <a:r>
              <a:rPr lang="en-NZ" sz="3600" dirty="0"/>
              <a:t>The real risk-free rate (RRFR) is the rate of return that a</a:t>
            </a:r>
            <a:r>
              <a:rPr lang="en-US" sz="3600" dirty="0" err="1">
                <a:cs typeface="Arial" panose="020B0604020202020204" pitchFamily="34" charset="0"/>
              </a:rPr>
              <a:t>ssumes</a:t>
            </a:r>
            <a:r>
              <a:rPr lang="en-US" sz="3600" dirty="0">
                <a:cs typeface="Arial" panose="020B0604020202020204" pitchFamily="34" charset="0"/>
              </a:rPr>
              <a:t> </a:t>
            </a:r>
            <a:r>
              <a:rPr lang="en-US" sz="3600" u="sng" dirty="0">
                <a:cs typeface="Arial" panose="020B0604020202020204" pitchFamily="34" charset="0"/>
              </a:rPr>
              <a:t>no inflation and no uncertainty</a:t>
            </a:r>
            <a:r>
              <a:rPr lang="en-US" sz="3600" dirty="0">
                <a:cs typeface="Arial" panose="020B0604020202020204" pitchFamily="34" charset="0"/>
              </a:rPr>
              <a:t> about future cash flows.</a:t>
            </a:r>
          </a:p>
          <a:p>
            <a:pPr>
              <a:lnSpc>
                <a:spcPct val="100000"/>
              </a:lnSpc>
            </a:pPr>
            <a:endParaRPr lang="en-US" sz="3600" dirty="0">
              <a:cs typeface="Arial" panose="020B0604020202020204" pitchFamily="34" charset="0"/>
            </a:endParaRPr>
          </a:p>
          <a:p>
            <a:pPr>
              <a:lnSpc>
                <a:spcPct val="100000"/>
              </a:lnSpc>
            </a:pPr>
            <a:r>
              <a:rPr lang="en-US" sz="3600" b="1" dirty="0">
                <a:solidFill>
                  <a:srgbClr val="00306E"/>
                </a:solidFill>
                <a:cs typeface="Arial" panose="020B0604020202020204" pitchFamily="34" charset="0"/>
              </a:rPr>
              <a:t>Factors influencing the RRFR</a:t>
            </a:r>
          </a:p>
          <a:p>
            <a:pPr marL="896938" indent="-896938">
              <a:lnSpc>
                <a:spcPct val="100000"/>
              </a:lnSpc>
              <a:buFont typeface="+mj-lt"/>
              <a:buAutoNum type="arabicPeriod"/>
            </a:pPr>
            <a:r>
              <a:rPr lang="en-US" sz="3600" dirty="0">
                <a:cs typeface="Arial" panose="020B0604020202020204" pitchFamily="34" charset="0"/>
              </a:rPr>
              <a:t>Time preference for income consumption</a:t>
            </a:r>
          </a:p>
          <a:p>
            <a:pPr marL="896938" indent="-896938">
              <a:lnSpc>
                <a:spcPct val="100000"/>
              </a:lnSpc>
              <a:buFont typeface="+mj-lt"/>
              <a:buAutoNum type="arabicPeriod"/>
            </a:pPr>
            <a:r>
              <a:rPr lang="en-US" sz="3600" dirty="0">
                <a:cs typeface="Arial" panose="020B0604020202020204" pitchFamily="34" charset="0"/>
              </a:rPr>
              <a:t>Investment opportunities in the economy</a:t>
            </a:r>
            <a:r>
              <a:rPr lang="en-CA" sz="3600" dirty="0">
                <a:cs typeface="Arial" panose="020B0604020202020204" pitchFamily="34" charset="0"/>
              </a:rPr>
              <a:t> </a:t>
            </a:r>
          </a:p>
        </p:txBody>
      </p:sp>
    </p:spTree>
    <p:extLst>
      <p:ext uri="{BB962C8B-B14F-4D97-AF65-F5344CB8AC3E}">
        <p14:creationId xmlns:p14="http://schemas.microsoft.com/office/powerpoint/2010/main" val="375423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629" y="2585101"/>
            <a:ext cx="11699481" cy="2617200"/>
          </a:xfrm>
        </p:spPr>
        <p:txBody>
          <a:bodyPr/>
          <a:lstStyle/>
          <a:p>
            <a:r>
              <a:rPr lang="en-NZ" dirty="0"/>
              <a:t>What is an investment?</a:t>
            </a:r>
          </a:p>
        </p:txBody>
      </p:sp>
      <p:sp>
        <p:nvSpPr>
          <p:cNvPr id="3" name="Text Placeholder 2"/>
          <p:cNvSpPr>
            <a:spLocks noGrp="1"/>
          </p:cNvSpPr>
          <p:nvPr>
            <p:ph type="body" sz="quarter" idx="4294967295"/>
          </p:nvPr>
        </p:nvSpPr>
        <p:spPr>
          <a:xfrm>
            <a:off x="16858404" y="850605"/>
            <a:ext cx="5576294" cy="11142920"/>
          </a:xfrm>
        </p:spPr>
        <p:txBody>
          <a:bodyPr>
            <a:normAutofit lnSpcReduction="10000"/>
          </a:bodyPr>
          <a:lstStyle/>
          <a:p>
            <a:pPr marL="0" indent="0">
              <a:lnSpc>
                <a:spcPct val="100000"/>
              </a:lnSpc>
              <a:buNone/>
            </a:pPr>
            <a:r>
              <a:rPr lang="en-NZ" sz="80000" dirty="0">
                <a:solidFill>
                  <a:schemeClr val="bg1"/>
                </a:solidFill>
              </a:rPr>
              <a:t>1</a:t>
            </a:r>
          </a:p>
        </p:txBody>
      </p:sp>
    </p:spTree>
    <p:extLst>
      <p:ext uri="{BB962C8B-B14F-4D97-AF65-F5344CB8AC3E}">
        <p14:creationId xmlns:p14="http://schemas.microsoft.com/office/powerpoint/2010/main" val="28213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756D-A6D8-5403-84E3-4636BD8206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A7FA5A0-61F4-F040-1BAD-9B30B55CBA4B}"/>
              </a:ext>
            </a:extLst>
          </p:cNvPr>
          <p:cNvSpPr txBox="1"/>
          <p:nvPr/>
        </p:nvSpPr>
        <p:spPr>
          <a:xfrm>
            <a:off x="11948214" y="1395510"/>
            <a:ext cx="10345529" cy="1938992"/>
          </a:xfrm>
          <a:prstGeom prst="rect">
            <a:avLst/>
          </a:prstGeom>
          <a:noFill/>
        </p:spPr>
        <p:txBody>
          <a:bodyPr wrap="square">
            <a:spAutoFit/>
          </a:bodyPr>
          <a:lstStyle/>
          <a:p>
            <a:pPr>
              <a:lnSpc>
                <a:spcPct val="100000"/>
              </a:lnSpc>
            </a:pPr>
            <a:r>
              <a:rPr lang="en-US" sz="4000" b="1" dirty="0">
                <a:solidFill>
                  <a:srgbClr val="2B47E7"/>
                </a:solidFill>
                <a:cs typeface="Arial" panose="020B0604020202020204" pitchFamily="34" charset="0"/>
              </a:rPr>
              <a:t>Time preference for income consumption</a:t>
            </a:r>
          </a:p>
          <a:p>
            <a:pPr>
              <a:lnSpc>
                <a:spcPct val="100000"/>
              </a:lnSpc>
            </a:pPr>
            <a:r>
              <a:rPr lang="en-CA" sz="4000" dirty="0">
                <a:cs typeface="Arial" panose="020B0604020202020204" pitchFamily="34" charset="0"/>
              </a:rPr>
              <a:t>The time preferences for income consumption vary among individuals.</a:t>
            </a:r>
          </a:p>
        </p:txBody>
      </p:sp>
      <p:sp>
        <p:nvSpPr>
          <p:cNvPr id="5" name="Text Placeholder 4">
            <a:extLst>
              <a:ext uri="{FF2B5EF4-FFF2-40B4-BE49-F238E27FC236}">
                <a16:creationId xmlns:a16="http://schemas.microsoft.com/office/drawing/2014/main" id="{938A0545-5879-D345-7B67-0CA538793F07}"/>
              </a:ext>
            </a:extLst>
          </p:cNvPr>
          <p:cNvSpPr>
            <a:spLocks noGrp="1"/>
          </p:cNvSpPr>
          <p:nvPr>
            <p:ph type="body" sz="quarter" idx="10"/>
          </p:nvPr>
        </p:nvSpPr>
        <p:spPr>
          <a:xfrm>
            <a:off x="2030400" y="3080988"/>
            <a:ext cx="9489600" cy="6602400"/>
          </a:xfrm>
        </p:spPr>
        <p:txBody>
          <a:bodyPr/>
          <a:lstStyle/>
          <a:p>
            <a:r>
              <a:rPr lang="en-NZ" dirty="0"/>
              <a:t>Divide a person’s life from ages 20 to 70 into 10-year segments and discuss the likely </a:t>
            </a:r>
            <a:r>
              <a:rPr lang="en-NZ" dirty="0">
                <a:solidFill>
                  <a:srgbClr val="2B47E7"/>
                </a:solidFill>
              </a:rPr>
              <a:t>saving</a:t>
            </a:r>
            <a:r>
              <a:rPr lang="en-NZ" dirty="0"/>
              <a:t> or </a:t>
            </a:r>
            <a:r>
              <a:rPr lang="en-NZ" dirty="0">
                <a:solidFill>
                  <a:srgbClr val="2B47E7"/>
                </a:solidFill>
              </a:rPr>
              <a:t>borrowing</a:t>
            </a:r>
            <a:r>
              <a:rPr lang="en-NZ" dirty="0"/>
              <a:t> patterns during each period.</a:t>
            </a:r>
          </a:p>
        </p:txBody>
      </p:sp>
      <p:sp>
        <p:nvSpPr>
          <p:cNvPr id="8" name="Title 7">
            <a:extLst>
              <a:ext uri="{FF2B5EF4-FFF2-40B4-BE49-F238E27FC236}">
                <a16:creationId xmlns:a16="http://schemas.microsoft.com/office/drawing/2014/main" id="{8E45F7BE-5D5E-6D29-B597-2E6084ACE85C}"/>
              </a:ext>
            </a:extLst>
          </p:cNvPr>
          <p:cNvSpPr>
            <a:spLocks noGrp="1"/>
          </p:cNvSpPr>
          <p:nvPr>
            <p:ph type="title"/>
          </p:nvPr>
        </p:nvSpPr>
        <p:spPr>
          <a:xfrm>
            <a:off x="2031984" y="2030400"/>
            <a:ext cx="9488016" cy="1596720"/>
          </a:xfrm>
        </p:spPr>
        <p:txBody>
          <a:bodyPr/>
          <a:lstStyle/>
          <a:p>
            <a:r>
              <a:rPr lang="en-NZ" dirty="0"/>
              <a:t>End-chapter Q3</a:t>
            </a:r>
          </a:p>
        </p:txBody>
      </p:sp>
      <p:sp>
        <p:nvSpPr>
          <p:cNvPr id="9" name="Rectangle 8">
            <a:extLst>
              <a:ext uri="{FF2B5EF4-FFF2-40B4-BE49-F238E27FC236}">
                <a16:creationId xmlns:a16="http://schemas.microsoft.com/office/drawing/2014/main" id="{754B9915-55C2-F365-E92B-FA98FC39ECE1}"/>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pic>
        <p:nvPicPr>
          <p:cNvPr id="11" name="Picture 10" descr="A diagram of retirement planning&#10;&#10;Description automatically generated">
            <a:extLst>
              <a:ext uri="{FF2B5EF4-FFF2-40B4-BE49-F238E27FC236}">
                <a16:creationId xmlns:a16="http://schemas.microsoft.com/office/drawing/2014/main" id="{D462C00C-FA43-4C2D-F623-6726E95D8912}"/>
              </a:ext>
            </a:extLst>
          </p:cNvPr>
          <p:cNvPicPr>
            <a:picLocks noChangeAspect="1"/>
          </p:cNvPicPr>
          <p:nvPr/>
        </p:nvPicPr>
        <p:blipFill>
          <a:blip r:embed="rId2"/>
          <a:stretch>
            <a:fillRect/>
          </a:stretch>
        </p:blipFill>
        <p:spPr>
          <a:xfrm>
            <a:off x="11679153" y="4090862"/>
            <a:ext cx="11612168" cy="7654658"/>
          </a:xfrm>
          <a:prstGeom prst="rect">
            <a:avLst/>
          </a:prstGeom>
        </p:spPr>
      </p:pic>
      <p:sp>
        <p:nvSpPr>
          <p:cNvPr id="12" name="Rectangle 11">
            <a:extLst>
              <a:ext uri="{FF2B5EF4-FFF2-40B4-BE49-F238E27FC236}">
                <a16:creationId xmlns:a16="http://schemas.microsoft.com/office/drawing/2014/main" id="{DEECA9E3-0536-3900-1DD0-04F9E4E0EAE1}"/>
              </a:ext>
            </a:extLst>
          </p:cNvPr>
          <p:cNvSpPr/>
          <p:nvPr/>
        </p:nvSpPr>
        <p:spPr>
          <a:xfrm>
            <a:off x="11231592" y="3778370"/>
            <a:ext cx="12456544" cy="85421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8831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2071-75CB-197F-9CE2-0C153CE4497C}"/>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95E080BA-556F-1D02-408B-8C75D3BE932A}"/>
              </a:ext>
            </a:extLst>
          </p:cNvPr>
          <p:cNvSpPr>
            <a:spLocks noGrp="1"/>
          </p:cNvSpPr>
          <p:nvPr>
            <p:ph type="body" sz="quarter" idx="10"/>
          </p:nvPr>
        </p:nvSpPr>
        <p:spPr/>
        <p:txBody>
          <a:bodyPr/>
          <a:lstStyle/>
          <a:p>
            <a:endParaRPr lang="en-NZ"/>
          </a:p>
        </p:txBody>
      </p:sp>
      <p:sp>
        <p:nvSpPr>
          <p:cNvPr id="4" name="Text Placeholder 3">
            <a:extLst>
              <a:ext uri="{FF2B5EF4-FFF2-40B4-BE49-F238E27FC236}">
                <a16:creationId xmlns:a16="http://schemas.microsoft.com/office/drawing/2014/main" id="{2CDAFCA4-39A1-D39F-9527-DB115E99F847}"/>
              </a:ext>
            </a:extLst>
          </p:cNvPr>
          <p:cNvSpPr>
            <a:spLocks noGrp="1"/>
          </p:cNvSpPr>
          <p:nvPr>
            <p:ph type="body" sz="quarter" idx="11"/>
          </p:nvPr>
        </p:nvSpPr>
        <p:spPr/>
        <p:txBody>
          <a:bodyPr/>
          <a:lstStyle/>
          <a:p>
            <a:endParaRPr lang="en-NZ"/>
          </a:p>
        </p:txBody>
      </p:sp>
      <p:pic>
        <p:nvPicPr>
          <p:cNvPr id="6" name="Picture 5">
            <a:extLst>
              <a:ext uri="{FF2B5EF4-FFF2-40B4-BE49-F238E27FC236}">
                <a16:creationId xmlns:a16="http://schemas.microsoft.com/office/drawing/2014/main" id="{4C3D4C50-3380-D2B8-14E9-138D7F4EB9B7}"/>
              </a:ext>
            </a:extLst>
          </p:cNvPr>
          <p:cNvPicPr>
            <a:picLocks noChangeAspect="1"/>
          </p:cNvPicPr>
          <p:nvPr/>
        </p:nvPicPr>
        <p:blipFill>
          <a:blip r:embed="rId2"/>
          <a:stretch>
            <a:fillRect/>
          </a:stretch>
        </p:blipFill>
        <p:spPr>
          <a:xfrm>
            <a:off x="1270961" y="2030400"/>
            <a:ext cx="22283882" cy="9243685"/>
          </a:xfrm>
          <a:prstGeom prst="rect">
            <a:avLst/>
          </a:prstGeom>
        </p:spPr>
      </p:pic>
      <p:sp>
        <p:nvSpPr>
          <p:cNvPr id="7" name="Rectangle 6">
            <a:extLst>
              <a:ext uri="{FF2B5EF4-FFF2-40B4-BE49-F238E27FC236}">
                <a16:creationId xmlns:a16="http://schemas.microsoft.com/office/drawing/2014/main" id="{6C4C2733-7BD5-B9D8-6ECC-2C066CF5A595}"/>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529307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C314-C014-0F6A-5275-D1EBA9E46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D39C0-C57E-7615-F827-06C636F0727B}"/>
              </a:ext>
            </a:extLst>
          </p:cNvPr>
          <p:cNvSpPr>
            <a:spLocks noGrp="1"/>
          </p:cNvSpPr>
          <p:nvPr>
            <p:ph type="title"/>
          </p:nvPr>
        </p:nvSpPr>
        <p:spPr>
          <a:xfrm>
            <a:off x="2031984" y="2030400"/>
            <a:ext cx="19712016" cy="982964"/>
          </a:xfrm>
        </p:spPr>
        <p:txBody>
          <a:bodyPr/>
          <a:lstStyle/>
          <a:p>
            <a:r>
              <a:rPr lang="en-NZ" dirty="0"/>
              <a:t>The Real Risk-Free Rate (RRFR)</a:t>
            </a:r>
          </a:p>
        </p:txBody>
      </p:sp>
      <p:sp>
        <p:nvSpPr>
          <p:cNvPr id="3" name="Text Placeholder 2">
            <a:extLst>
              <a:ext uri="{FF2B5EF4-FFF2-40B4-BE49-F238E27FC236}">
                <a16:creationId xmlns:a16="http://schemas.microsoft.com/office/drawing/2014/main" id="{81666AA0-317F-716C-1F36-D49D626A3B73}"/>
              </a:ext>
            </a:extLst>
          </p:cNvPr>
          <p:cNvSpPr>
            <a:spLocks noGrp="1"/>
          </p:cNvSpPr>
          <p:nvPr>
            <p:ph type="body" sz="quarter" idx="10"/>
          </p:nvPr>
        </p:nvSpPr>
        <p:spPr>
          <a:xfrm>
            <a:off x="2031984" y="3036105"/>
            <a:ext cx="9235699" cy="8022959"/>
          </a:xfrm>
        </p:spPr>
        <p:txBody>
          <a:bodyPr>
            <a:normAutofit/>
          </a:bodyPr>
          <a:lstStyle/>
          <a:p>
            <a:pPr>
              <a:lnSpc>
                <a:spcPct val="100000"/>
              </a:lnSpc>
            </a:pPr>
            <a:r>
              <a:rPr lang="en-NZ" sz="3600" dirty="0"/>
              <a:t>The real risk-free rate (RRFR) is the rate of return that a</a:t>
            </a:r>
            <a:r>
              <a:rPr lang="en-US" sz="3600" dirty="0" err="1">
                <a:cs typeface="Arial" panose="020B0604020202020204" pitchFamily="34" charset="0"/>
              </a:rPr>
              <a:t>ssumes</a:t>
            </a:r>
            <a:r>
              <a:rPr lang="en-US" sz="3600" dirty="0">
                <a:cs typeface="Arial" panose="020B0604020202020204" pitchFamily="34" charset="0"/>
              </a:rPr>
              <a:t> </a:t>
            </a:r>
            <a:r>
              <a:rPr lang="en-US" sz="3600" u="sng" dirty="0">
                <a:cs typeface="Arial" panose="020B0604020202020204" pitchFamily="34" charset="0"/>
              </a:rPr>
              <a:t>no inflation and no uncertainty</a:t>
            </a:r>
            <a:r>
              <a:rPr lang="en-US" sz="3600" dirty="0">
                <a:cs typeface="Arial" panose="020B0604020202020204" pitchFamily="34" charset="0"/>
              </a:rPr>
              <a:t> about future cash flows.</a:t>
            </a:r>
          </a:p>
          <a:p>
            <a:pPr>
              <a:lnSpc>
                <a:spcPct val="100000"/>
              </a:lnSpc>
            </a:pPr>
            <a:endParaRPr lang="en-US" sz="3600" dirty="0">
              <a:cs typeface="Arial" panose="020B0604020202020204" pitchFamily="34" charset="0"/>
            </a:endParaRPr>
          </a:p>
          <a:p>
            <a:pPr>
              <a:lnSpc>
                <a:spcPct val="100000"/>
              </a:lnSpc>
            </a:pPr>
            <a:r>
              <a:rPr lang="en-US" sz="3600" b="1" dirty="0">
                <a:solidFill>
                  <a:srgbClr val="00306E"/>
                </a:solidFill>
                <a:cs typeface="Arial" panose="020B0604020202020204" pitchFamily="34" charset="0"/>
              </a:rPr>
              <a:t>Factors influencing the RRFR</a:t>
            </a:r>
          </a:p>
          <a:p>
            <a:pPr marL="896938" indent="-896938">
              <a:lnSpc>
                <a:spcPct val="100000"/>
              </a:lnSpc>
              <a:buFont typeface="+mj-lt"/>
              <a:buAutoNum type="arabicPeriod"/>
            </a:pPr>
            <a:r>
              <a:rPr lang="en-US" sz="3600" dirty="0">
                <a:cs typeface="Arial" panose="020B0604020202020204" pitchFamily="34" charset="0"/>
              </a:rPr>
              <a:t>Time preference for income consumption</a:t>
            </a:r>
          </a:p>
          <a:p>
            <a:pPr marL="896938" indent="-896938">
              <a:lnSpc>
                <a:spcPct val="100000"/>
              </a:lnSpc>
              <a:buFont typeface="+mj-lt"/>
              <a:buAutoNum type="arabicPeriod"/>
            </a:pPr>
            <a:r>
              <a:rPr lang="en-US" sz="3600" dirty="0">
                <a:cs typeface="Arial" panose="020B0604020202020204" pitchFamily="34" charset="0"/>
              </a:rPr>
              <a:t>Investment opportunities in the economy</a:t>
            </a:r>
            <a:r>
              <a:rPr lang="en-CA" sz="3600" dirty="0">
                <a:cs typeface="Arial" panose="020B0604020202020204" pitchFamily="34" charset="0"/>
              </a:rPr>
              <a:t> </a:t>
            </a:r>
          </a:p>
          <a:p>
            <a:pPr>
              <a:lnSpc>
                <a:spcPct val="100000"/>
              </a:lnSpc>
            </a:pPr>
            <a:endParaRPr lang="en-CA" sz="3600" dirty="0">
              <a:cs typeface="Arial" panose="020B0604020202020204" pitchFamily="34" charset="0"/>
            </a:endParaRPr>
          </a:p>
        </p:txBody>
      </p:sp>
      <p:sp>
        <p:nvSpPr>
          <p:cNvPr id="4" name="Text Placeholder 2">
            <a:extLst>
              <a:ext uri="{FF2B5EF4-FFF2-40B4-BE49-F238E27FC236}">
                <a16:creationId xmlns:a16="http://schemas.microsoft.com/office/drawing/2014/main" id="{5C69B948-49D8-E976-3488-455756B1DCE0}"/>
              </a:ext>
            </a:extLst>
          </p:cNvPr>
          <p:cNvSpPr txBox="1">
            <a:spLocks/>
          </p:cNvSpPr>
          <p:nvPr/>
        </p:nvSpPr>
        <p:spPr>
          <a:xfrm>
            <a:off x="10386204" y="7041964"/>
            <a:ext cx="12000737" cy="3387435"/>
          </a:xfrm>
          <a:prstGeom prst="rect">
            <a:avLst/>
          </a:prstGeom>
        </p:spPr>
        <p:txBody>
          <a:bodyPr vert="horz" lIns="91440" tIns="45720" rIns="91440" bIns="45720" numCol="1" rtlCol="0">
            <a:norm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3600" b="1" dirty="0">
                <a:solidFill>
                  <a:srgbClr val="2B47E7"/>
                </a:solidFill>
                <a:cs typeface="Arial" panose="020B0604020202020204" pitchFamily="34" charset="0"/>
              </a:rPr>
              <a:t>Investment opportunities</a:t>
            </a:r>
          </a:p>
          <a:p>
            <a:pPr marL="893763" indent="-893763">
              <a:lnSpc>
                <a:spcPct val="100000"/>
              </a:lnSpc>
              <a:buFont typeface="Wingdings" panose="05000000000000000000" pitchFamily="2" charset="2"/>
              <a:buChar char="q"/>
            </a:pPr>
            <a:r>
              <a:rPr lang="en-CA" sz="3600" dirty="0">
                <a:cs typeface="Arial" panose="020B0604020202020204" pitchFamily="34" charset="0"/>
              </a:rPr>
              <a:t>Investment opportunities available are determined by the </a:t>
            </a:r>
            <a:r>
              <a:rPr lang="en-CA" sz="3600" u="sng" dirty="0">
                <a:cs typeface="Arial" panose="020B0604020202020204" pitchFamily="34" charset="0"/>
              </a:rPr>
              <a:t>long-run real growth rate</a:t>
            </a:r>
            <a:r>
              <a:rPr lang="en-CA" sz="3600" dirty="0">
                <a:cs typeface="Arial" panose="020B0604020202020204" pitchFamily="34" charset="0"/>
              </a:rPr>
              <a:t> of the economy</a:t>
            </a:r>
          </a:p>
          <a:p>
            <a:pPr marL="893763" indent="-893763">
              <a:lnSpc>
                <a:spcPct val="100000"/>
              </a:lnSpc>
              <a:buFont typeface="Wingdings" panose="05000000000000000000" pitchFamily="2" charset="2"/>
              <a:buChar char="q"/>
            </a:pPr>
            <a:r>
              <a:rPr lang="en-CA" sz="3600" dirty="0">
                <a:cs typeface="Arial" panose="020B0604020202020204" pitchFamily="34" charset="0"/>
              </a:rPr>
              <a:t>Thus, a positive relationship exists between the real growth rate in the economy and the RRFR</a:t>
            </a:r>
            <a:endParaRPr lang="en-US" sz="3600" dirty="0">
              <a:cs typeface="Arial" panose="020B0604020202020204" pitchFamily="34" charset="0"/>
            </a:endParaRPr>
          </a:p>
        </p:txBody>
      </p:sp>
      <p:sp>
        <p:nvSpPr>
          <p:cNvPr id="6" name="Rectangle 5">
            <a:extLst>
              <a:ext uri="{FF2B5EF4-FFF2-40B4-BE49-F238E27FC236}">
                <a16:creationId xmlns:a16="http://schemas.microsoft.com/office/drawing/2014/main" id="{30A4550E-E26F-7B41-C60D-4C12F4A8A96A}"/>
              </a:ext>
            </a:extLst>
          </p:cNvPr>
          <p:cNvSpPr/>
          <p:nvPr/>
        </p:nvSpPr>
        <p:spPr>
          <a:xfrm>
            <a:off x="10386204" y="10056120"/>
            <a:ext cx="11675119" cy="646780"/>
          </a:xfrm>
          <a:prstGeom prst="rect">
            <a:avLst/>
          </a:prstGeom>
        </p:spPr>
        <p:txBody>
          <a:bodyPr wrap="none">
            <a:spAutoFit/>
          </a:bodyPr>
          <a:lstStyle/>
          <a:p>
            <a:r>
              <a:rPr lang="en-NZ" dirty="0">
                <a:hlinkClick r:id="rId2"/>
              </a:rPr>
              <a:t>https://www.stats.govt.nz/topics/gross-domestic-product</a:t>
            </a:r>
            <a:r>
              <a:rPr lang="en-NZ" dirty="0"/>
              <a:t> </a:t>
            </a:r>
          </a:p>
        </p:txBody>
      </p:sp>
    </p:spTree>
    <p:extLst>
      <p:ext uri="{BB962C8B-B14F-4D97-AF65-F5344CB8AC3E}">
        <p14:creationId xmlns:p14="http://schemas.microsoft.com/office/powerpoint/2010/main" val="162276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967981"/>
          </a:xfrm>
        </p:spPr>
        <p:txBody>
          <a:bodyPr/>
          <a:lstStyle/>
          <a:p>
            <a:r>
              <a:rPr lang="en-NZ" dirty="0"/>
              <a:t>The Nominal Risk-Free Return (NRFR)</a:t>
            </a:r>
          </a:p>
        </p:txBody>
      </p:sp>
      <p:sp>
        <p:nvSpPr>
          <p:cNvPr id="3" name="Text Placeholder 2"/>
          <p:cNvSpPr>
            <a:spLocks noGrp="1"/>
          </p:cNvSpPr>
          <p:nvPr>
            <p:ph type="body" sz="quarter" idx="10"/>
          </p:nvPr>
        </p:nvSpPr>
        <p:spPr>
          <a:xfrm>
            <a:off x="2030400" y="3296094"/>
            <a:ext cx="9491184" cy="8159785"/>
          </a:xfrm>
        </p:spPr>
        <p:txBody>
          <a:bodyPr>
            <a:normAutofit/>
          </a:bodyPr>
          <a:lstStyle/>
          <a:p>
            <a:r>
              <a:rPr lang="en-NZ" dirty="0"/>
              <a:t>The nominal risk-free return (NRFR) is the rate of return that a</a:t>
            </a:r>
            <a:r>
              <a:rPr lang="en-US" dirty="0" err="1">
                <a:cs typeface="Arial" panose="020B0604020202020204" pitchFamily="34" charset="0"/>
              </a:rPr>
              <a:t>ssumes</a:t>
            </a:r>
            <a:r>
              <a:rPr lang="en-US" dirty="0">
                <a:cs typeface="Arial" panose="020B0604020202020204" pitchFamily="34" charset="0"/>
              </a:rPr>
              <a:t> </a:t>
            </a:r>
            <a:r>
              <a:rPr lang="en-US" b="1" i="1" dirty="0">
                <a:cs typeface="Arial" panose="020B0604020202020204" pitchFamily="34" charset="0"/>
              </a:rPr>
              <a:t>capital market conditions</a:t>
            </a:r>
            <a:r>
              <a:rPr lang="en-US" i="1" dirty="0">
                <a:cs typeface="Arial" panose="020B0604020202020204" pitchFamily="34" charset="0"/>
              </a:rPr>
              <a:t> </a:t>
            </a:r>
            <a:r>
              <a:rPr lang="en-US" dirty="0">
                <a:cs typeface="Arial" panose="020B0604020202020204" pitchFamily="34" charset="0"/>
              </a:rPr>
              <a:t>and </a:t>
            </a:r>
            <a:r>
              <a:rPr lang="en-US" b="1" i="1" dirty="0">
                <a:cs typeface="Arial" panose="020B0604020202020204" pitchFamily="34" charset="0"/>
              </a:rPr>
              <a:t>expected rate of inflation</a:t>
            </a:r>
            <a:r>
              <a:rPr lang="en-US" dirty="0">
                <a:cs typeface="Arial" panose="020B0604020202020204" pitchFamily="34" charset="0"/>
              </a:rPr>
              <a:t> in addition to the real rate of interest.</a:t>
            </a:r>
          </a:p>
          <a:p>
            <a:endParaRPr lang="en-US" dirty="0">
              <a:cs typeface="Arial" panose="020B0604020202020204" pitchFamily="34" charset="0"/>
            </a:endParaRPr>
          </a:p>
          <a:p>
            <a:r>
              <a:rPr lang="en-NZ" b="1" dirty="0">
                <a:solidFill>
                  <a:srgbClr val="00306E"/>
                </a:solidFill>
              </a:rPr>
              <a:t>Factors influencing the NRFR</a:t>
            </a:r>
          </a:p>
          <a:p>
            <a:pPr marL="514350" indent="-514350">
              <a:buFont typeface="+mj-lt"/>
              <a:buAutoNum type="arabicPeriod"/>
            </a:pPr>
            <a:r>
              <a:rPr lang="en-NZ" dirty="0"/>
              <a:t>Capital Market Conditions</a:t>
            </a:r>
          </a:p>
          <a:p>
            <a:pPr marL="514350" indent="-514350">
              <a:buFont typeface="+mj-lt"/>
              <a:buAutoNum type="arabicPeriod"/>
            </a:pPr>
            <a:r>
              <a:rPr lang="en-NZ" dirty="0"/>
              <a:t>Expected Rate of Inflation</a:t>
            </a:r>
          </a:p>
          <a:p>
            <a:endParaRPr lang="en-NZ" b="1" dirty="0">
              <a:solidFill>
                <a:srgbClr val="00306E"/>
              </a:solidFill>
            </a:endParaRPr>
          </a:p>
          <a:p>
            <a:r>
              <a:rPr lang="en-NZ" b="1" dirty="0">
                <a:solidFill>
                  <a:srgbClr val="00306E"/>
                </a:solidFill>
              </a:rPr>
              <a:t>Capital Market Conditions</a:t>
            </a:r>
          </a:p>
          <a:p>
            <a:pPr marL="896938" indent="-896938">
              <a:buFont typeface="Wingdings" panose="05000000000000000000" pitchFamily="2" charset="2"/>
              <a:buChar char="q"/>
            </a:pPr>
            <a:r>
              <a:rPr lang="en-CA" dirty="0">
                <a:latin typeface="Arial" panose="020B0604020202020204" pitchFamily="34" charset="0"/>
                <a:cs typeface="Arial" panose="020B0604020202020204" pitchFamily="34" charset="0"/>
              </a:rPr>
              <a:t>The temporary disequilibrium in the supply and demand of capital in the economy causes the short-run change in the relative ease or tightness in the capital market.</a:t>
            </a:r>
          </a:p>
          <a:p>
            <a:endParaRPr lang="en-US" dirty="0">
              <a:cs typeface="Arial" panose="020B0604020202020204" pitchFamily="34" charset="0"/>
            </a:endParaRPr>
          </a:p>
        </p:txBody>
      </p:sp>
    </p:spTree>
    <p:extLst>
      <p:ext uri="{BB962C8B-B14F-4D97-AF65-F5344CB8AC3E}">
        <p14:creationId xmlns:p14="http://schemas.microsoft.com/office/powerpoint/2010/main" val="106837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322760" y="161877"/>
            <a:ext cx="15773400" cy="2651126"/>
          </a:xfrm>
        </p:spPr>
        <p:txBody>
          <a:bodyPr/>
          <a:lstStyle/>
          <a:p>
            <a:pPr algn="ctr"/>
            <a:r>
              <a:rPr lang="en-US" b="1" dirty="0">
                <a:latin typeface="+mj-lt"/>
              </a:rPr>
              <a:t>EXHIBIT 1.1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228" y="2309586"/>
            <a:ext cx="15728734" cy="9653863"/>
          </a:xfrm>
          <a:prstGeom prst="rect">
            <a:avLst/>
          </a:prstGeom>
        </p:spPr>
      </p:pic>
    </p:spTree>
    <p:extLst>
      <p:ext uri="{BB962C8B-B14F-4D97-AF65-F5344CB8AC3E}">
        <p14:creationId xmlns:p14="http://schemas.microsoft.com/office/powerpoint/2010/main" val="323327501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2760" y="161877"/>
            <a:ext cx="15773400" cy="2651126"/>
          </a:xfrm>
        </p:spPr>
        <p:txBody>
          <a:bodyPr/>
          <a:lstStyle/>
          <a:p>
            <a:pPr algn="ctr"/>
            <a:r>
              <a:rPr lang="en-US" b="1" dirty="0">
                <a:latin typeface="+mj-lt"/>
              </a:rPr>
              <a:t>EXHIBIT 1.7</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286" y="2430779"/>
            <a:ext cx="14627173" cy="9489078"/>
          </a:xfrm>
          <a:prstGeom prst="rect">
            <a:avLst/>
          </a:prstGeom>
        </p:spPr>
      </p:pic>
    </p:spTree>
    <p:extLst>
      <p:ext uri="{BB962C8B-B14F-4D97-AF65-F5344CB8AC3E}">
        <p14:creationId xmlns:p14="http://schemas.microsoft.com/office/powerpoint/2010/main" val="306981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4" y="2030400"/>
            <a:ext cx="19712016" cy="967981"/>
          </a:xfrm>
        </p:spPr>
        <p:txBody>
          <a:bodyPr/>
          <a:lstStyle/>
          <a:p>
            <a:r>
              <a:rPr lang="en-NZ" dirty="0"/>
              <a:t>The Nominal Risk-Free Return (NRFR)</a:t>
            </a:r>
          </a:p>
        </p:txBody>
      </p:sp>
      <p:sp>
        <p:nvSpPr>
          <p:cNvPr id="3" name="Text Placeholder 2"/>
          <p:cNvSpPr>
            <a:spLocks noGrp="1"/>
          </p:cNvSpPr>
          <p:nvPr>
            <p:ph type="body" sz="quarter" idx="10"/>
          </p:nvPr>
        </p:nvSpPr>
        <p:spPr>
          <a:xfrm>
            <a:off x="2030400" y="3296094"/>
            <a:ext cx="9491184" cy="8159785"/>
          </a:xfrm>
        </p:spPr>
        <p:txBody>
          <a:bodyPr>
            <a:normAutofit/>
          </a:bodyPr>
          <a:lstStyle/>
          <a:p>
            <a:r>
              <a:rPr lang="en-NZ" dirty="0"/>
              <a:t>The nominal risk-free return (NRFR) is the rate of return that a</a:t>
            </a:r>
            <a:r>
              <a:rPr lang="en-US" dirty="0" err="1">
                <a:cs typeface="Arial" panose="020B0604020202020204" pitchFamily="34" charset="0"/>
              </a:rPr>
              <a:t>ssumes</a:t>
            </a:r>
            <a:r>
              <a:rPr lang="en-US" dirty="0">
                <a:cs typeface="Arial" panose="020B0604020202020204" pitchFamily="34" charset="0"/>
              </a:rPr>
              <a:t> </a:t>
            </a:r>
            <a:r>
              <a:rPr lang="en-US" b="1" i="1" dirty="0">
                <a:cs typeface="Arial" panose="020B0604020202020204" pitchFamily="34" charset="0"/>
              </a:rPr>
              <a:t>capital market conditions</a:t>
            </a:r>
            <a:r>
              <a:rPr lang="en-US" i="1" dirty="0">
                <a:cs typeface="Arial" panose="020B0604020202020204" pitchFamily="34" charset="0"/>
              </a:rPr>
              <a:t> </a:t>
            </a:r>
            <a:r>
              <a:rPr lang="en-US" dirty="0">
                <a:cs typeface="Arial" panose="020B0604020202020204" pitchFamily="34" charset="0"/>
              </a:rPr>
              <a:t>and </a:t>
            </a:r>
            <a:r>
              <a:rPr lang="en-US" b="1" i="1" dirty="0">
                <a:cs typeface="Arial" panose="020B0604020202020204" pitchFamily="34" charset="0"/>
              </a:rPr>
              <a:t>expected rate of inflation</a:t>
            </a:r>
            <a:r>
              <a:rPr lang="en-US" dirty="0">
                <a:cs typeface="Arial" panose="020B0604020202020204" pitchFamily="34" charset="0"/>
              </a:rPr>
              <a:t> in addition to the real rate of interest.</a:t>
            </a:r>
          </a:p>
          <a:p>
            <a:endParaRPr lang="en-US" dirty="0">
              <a:cs typeface="Arial" panose="020B0604020202020204" pitchFamily="34" charset="0"/>
            </a:endParaRPr>
          </a:p>
          <a:p>
            <a:r>
              <a:rPr lang="en-NZ" b="1" dirty="0">
                <a:solidFill>
                  <a:srgbClr val="00306E"/>
                </a:solidFill>
              </a:rPr>
              <a:t>Factors influencing the NRFR</a:t>
            </a:r>
          </a:p>
          <a:p>
            <a:pPr marL="514350" indent="-514350">
              <a:buFont typeface="+mj-lt"/>
              <a:buAutoNum type="arabicPeriod"/>
            </a:pPr>
            <a:r>
              <a:rPr lang="en-NZ" dirty="0"/>
              <a:t>Capital Market Conditions</a:t>
            </a:r>
          </a:p>
          <a:p>
            <a:pPr marL="514350" indent="-514350">
              <a:buFont typeface="+mj-lt"/>
              <a:buAutoNum type="arabicPeriod"/>
            </a:pPr>
            <a:r>
              <a:rPr lang="en-NZ" dirty="0"/>
              <a:t>Expected Rate of Inflation</a:t>
            </a:r>
          </a:p>
          <a:p>
            <a:endParaRPr lang="en-NZ" b="1" dirty="0">
              <a:solidFill>
                <a:srgbClr val="00306E"/>
              </a:solidFill>
            </a:endParaRPr>
          </a:p>
          <a:p>
            <a:r>
              <a:rPr lang="en-NZ" b="1" dirty="0">
                <a:solidFill>
                  <a:srgbClr val="00306E"/>
                </a:solidFill>
              </a:rPr>
              <a:t>Capital Market Conditions</a:t>
            </a:r>
          </a:p>
          <a:p>
            <a:pPr marL="896938" indent="-896938">
              <a:buFont typeface="Wingdings" panose="05000000000000000000" pitchFamily="2" charset="2"/>
              <a:buChar char="q"/>
            </a:pPr>
            <a:r>
              <a:rPr lang="en-CA" dirty="0">
                <a:latin typeface="Arial" panose="020B0604020202020204" pitchFamily="34" charset="0"/>
                <a:cs typeface="Arial" panose="020B0604020202020204" pitchFamily="34" charset="0"/>
              </a:rPr>
              <a:t>The temporary disequilibrium in the supply and demand of capital in the economy causes the short-run change in the relative ease or tightness in the capital market.</a:t>
            </a:r>
          </a:p>
          <a:p>
            <a:endParaRPr lang="en-US" dirty="0">
              <a:cs typeface="Arial" panose="020B0604020202020204" pitchFamily="34" charset="0"/>
            </a:endParaRPr>
          </a:p>
        </p:txBody>
      </p:sp>
      <p:sp>
        <p:nvSpPr>
          <p:cNvPr id="4" name="Text Placeholder 3"/>
          <p:cNvSpPr>
            <a:spLocks noGrp="1"/>
          </p:cNvSpPr>
          <p:nvPr>
            <p:ph type="body" sz="quarter" idx="11"/>
          </p:nvPr>
        </p:nvSpPr>
        <p:spPr>
          <a:xfrm>
            <a:off x="12254400" y="3296094"/>
            <a:ext cx="9489600" cy="8159784"/>
          </a:xfrm>
        </p:spPr>
        <p:txBody>
          <a:bodyPr/>
          <a:lstStyle/>
          <a:p>
            <a:r>
              <a:rPr lang="en-NZ" b="1" dirty="0">
                <a:solidFill>
                  <a:srgbClr val="00306E"/>
                </a:solidFill>
              </a:rPr>
              <a:t>Expected Rate of Inflation</a:t>
            </a:r>
          </a:p>
          <a:p>
            <a:pPr marL="896938" indent="-896938">
              <a:buFont typeface="Wingdings" panose="05000000000000000000" pitchFamily="2" charset="2"/>
              <a:buChar char="q"/>
            </a:pPr>
            <a:r>
              <a:rPr lang="en-NZ" dirty="0"/>
              <a:t>Investors require the rate of return to include compensation for the expected rate of inflation.</a:t>
            </a:r>
          </a:p>
          <a:p>
            <a:pPr marL="896938" indent="-896938">
              <a:buFont typeface="Wingdings" panose="05000000000000000000" pitchFamily="2" charset="2"/>
              <a:buChar char="q"/>
            </a:pPr>
            <a:r>
              <a:rPr lang="en-NZ" dirty="0"/>
              <a:t>The nominal risk-free return can be measured as;</a:t>
            </a:r>
          </a:p>
          <a:p>
            <a:pPr marL="896938" indent="-896938">
              <a:buFont typeface="Wingdings" panose="05000000000000000000" pitchFamily="2" charset="2"/>
              <a:buChar char="q"/>
            </a:pPr>
            <a:endParaRPr lang="en-NZ" dirty="0"/>
          </a:p>
          <a:p>
            <a:pPr marL="896938" indent="-896938">
              <a:buFont typeface="Wingdings" panose="05000000000000000000" pitchFamily="2" charset="2"/>
              <a:buChar char="q"/>
            </a:pPr>
            <a:endParaRPr lang="en-NZ" dirty="0"/>
          </a:p>
          <a:p>
            <a:pPr marL="896938" indent="-896938">
              <a:buFont typeface="Wingdings" panose="05000000000000000000" pitchFamily="2" charset="2"/>
              <a:buChar char="q"/>
            </a:pPr>
            <a:endParaRPr lang="en-NZ" dirty="0"/>
          </a:p>
          <a:p>
            <a:pPr marL="896938" indent="-896938">
              <a:buFont typeface="Wingdings" panose="05000000000000000000" pitchFamily="2" charset="2"/>
              <a:buChar char="q"/>
            </a:pPr>
            <a:r>
              <a:rPr lang="en-NZ" dirty="0"/>
              <a:t>This equation can be re-written for real risk-free return</a:t>
            </a:r>
          </a:p>
          <a:p>
            <a:pPr marL="896938" indent="-896938">
              <a:buFont typeface="Wingdings" panose="05000000000000000000" pitchFamily="2" charset="2"/>
              <a:buChar char="q"/>
            </a:pPr>
            <a:endParaRPr lang="en-NZ" dirty="0"/>
          </a:p>
        </p:txBody>
      </p:sp>
      <p:graphicFrame>
        <p:nvGraphicFramePr>
          <p:cNvPr id="6" name="Object 3" descr="An illustration shows an investor's nominal required rate of return on a risk free investment.&#10;&#10;N R F R = left bracket left parenthesis 1 + R R F R right parenthesis multiplied by left parenthesis 1 + expected rate of inflation right parenthesis right bracket minus 1.">
            <a:extLst>
              <a:ext uri="{FF2B5EF4-FFF2-40B4-BE49-F238E27FC236}">
                <a16:creationId xmlns:a16="http://schemas.microsoft.com/office/drawing/2014/main" id="{F012FF24-AB4B-4347-9047-B13CE8968F27}"/>
              </a:ext>
            </a:extLst>
          </p:cNvPr>
          <p:cNvGraphicFramePr>
            <a:graphicFrameLocks noChangeAspect="1"/>
          </p:cNvGraphicFramePr>
          <p:nvPr/>
        </p:nvGraphicFramePr>
        <p:xfrm>
          <a:off x="13237097" y="6858000"/>
          <a:ext cx="9217192" cy="672087"/>
        </p:xfrm>
        <a:graphic>
          <a:graphicData uri="http://schemas.openxmlformats.org/presentationml/2006/ole">
            <mc:AlternateContent xmlns:mc="http://schemas.openxmlformats.org/markup-compatibility/2006">
              <mc:Choice xmlns:v="urn:schemas-microsoft-com:vml" Requires="v">
                <p:oleObj name="Equation" r:id="rId2" imgW="3657600" imgH="266400" progId="Equation.DSMT4">
                  <p:embed/>
                </p:oleObj>
              </mc:Choice>
              <mc:Fallback>
                <p:oleObj name="Equation" r:id="rId2" imgW="3657600" imgH="266400" progId="Equation.DSMT4">
                  <p:embed/>
                  <p:pic>
                    <p:nvPicPr>
                      <p:cNvPr id="6" name="Object 3" descr="An illustration shows an investor's nominal required rate of return on a risk free investment.&#10;&#10;N R F R = left bracket left parenthesis 1 + R R F R right parenthesis multiplied by left parenthesis 1 + expected rate of inflation right parenthesis right bracket minus 1.">
                        <a:extLst>
                          <a:ext uri="{FF2B5EF4-FFF2-40B4-BE49-F238E27FC236}">
                            <a16:creationId xmlns:a16="http://schemas.microsoft.com/office/drawing/2014/main" id="{F012FF24-AB4B-4347-9047-B13CE896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7097" y="6858000"/>
                        <a:ext cx="9217192" cy="672087"/>
                      </a:xfrm>
                      <a:prstGeom prst="rect">
                        <a:avLst/>
                      </a:prstGeom>
                      <a:noFill/>
                      <a:ln>
                        <a:noFill/>
                      </a:ln>
                    </p:spPr>
                  </p:pic>
                </p:oleObj>
              </mc:Fallback>
            </mc:AlternateContent>
          </a:graphicData>
        </a:graphic>
      </p:graphicFrame>
      <p:graphicFrame>
        <p:nvGraphicFramePr>
          <p:cNvPr id="8" name="Object 5" descr="An illustration shows an investor's nominal required rate of return on a risk free investment.&#10;&#10;R R F R = left bracket start fraction left parenthesis 1 + N R F R of return right parenthesis over left parenthesis 1 + rate of inflation right parenthesis end fraction right bracket minus 1.">
            <a:extLst>
              <a:ext uri="{FF2B5EF4-FFF2-40B4-BE49-F238E27FC236}">
                <a16:creationId xmlns:a16="http://schemas.microsoft.com/office/drawing/2014/main" id="{F17D9808-0FFE-402E-9597-ABEA6DEE5177}"/>
              </a:ext>
            </a:extLst>
          </p:cNvPr>
          <p:cNvGraphicFramePr>
            <a:graphicFrameLocks noChangeAspect="1"/>
          </p:cNvGraphicFramePr>
          <p:nvPr/>
        </p:nvGraphicFramePr>
        <p:xfrm>
          <a:off x="14703819" y="9705830"/>
          <a:ext cx="5683652" cy="1245294"/>
        </p:xfrm>
        <a:graphic>
          <a:graphicData uri="http://schemas.openxmlformats.org/presentationml/2006/ole">
            <mc:AlternateContent xmlns:mc="http://schemas.openxmlformats.org/markup-compatibility/2006">
              <mc:Choice xmlns:v="urn:schemas-microsoft-com:vml" Requires="v">
                <p:oleObj name="Equation" r:id="rId4" imgW="2260440" imgH="495000" progId="Equation.DSMT4">
                  <p:embed/>
                </p:oleObj>
              </mc:Choice>
              <mc:Fallback>
                <p:oleObj name="Equation" r:id="rId4" imgW="2260440" imgH="495000" progId="Equation.DSMT4">
                  <p:embed/>
                  <p:pic>
                    <p:nvPicPr>
                      <p:cNvPr id="8" name="Object 5" descr="An illustration shows an investor's nominal required rate of return on a risk free investment.&#10;&#10;R R F R = left bracket start fraction left parenthesis 1 + N R F R of return right parenthesis over left parenthesis 1 + rate of inflation right parenthesis end fraction right bracket minus 1.">
                        <a:extLst>
                          <a:ext uri="{FF2B5EF4-FFF2-40B4-BE49-F238E27FC236}">
                            <a16:creationId xmlns:a16="http://schemas.microsoft.com/office/drawing/2014/main" id="{F17D9808-0FFE-402E-9597-ABEA6DEE5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3819" y="9705830"/>
                        <a:ext cx="5683652" cy="124529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41447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D89D-8AE0-4BDF-9E02-5FD39CAE2BEC}"/>
              </a:ext>
            </a:extLst>
          </p:cNvPr>
          <p:cNvSpPr>
            <a:spLocks noGrp="1"/>
          </p:cNvSpPr>
          <p:nvPr>
            <p:ph type="title"/>
          </p:nvPr>
        </p:nvSpPr>
        <p:spPr>
          <a:xfrm>
            <a:off x="2031984" y="2030400"/>
            <a:ext cx="19982626" cy="846272"/>
          </a:xfrm>
        </p:spPr>
        <p:txBody>
          <a:bodyPr/>
          <a:lstStyle/>
          <a:p>
            <a:r>
              <a:rPr lang="en-AU" dirty="0"/>
              <a:t>Risk Premium – Fundamental Risk Factors</a:t>
            </a:r>
          </a:p>
        </p:txBody>
      </p:sp>
      <p:sp>
        <p:nvSpPr>
          <p:cNvPr id="3" name="Text Placeholder 2">
            <a:extLst>
              <a:ext uri="{FF2B5EF4-FFF2-40B4-BE49-F238E27FC236}">
                <a16:creationId xmlns:a16="http://schemas.microsoft.com/office/drawing/2014/main" id="{A96AA0EC-B9EC-4D46-B7E3-2E74B96793D2}"/>
              </a:ext>
            </a:extLst>
          </p:cNvPr>
          <p:cNvSpPr>
            <a:spLocks noGrp="1"/>
          </p:cNvSpPr>
          <p:nvPr>
            <p:ph type="body" sz="quarter" idx="10"/>
          </p:nvPr>
        </p:nvSpPr>
        <p:spPr>
          <a:xfrm>
            <a:off x="2030399" y="3174518"/>
            <a:ext cx="8751015" cy="7564366"/>
          </a:xfrm>
        </p:spPr>
        <p:txBody>
          <a:bodyPr>
            <a:noAutofit/>
          </a:bodyPr>
          <a:lstStyle/>
          <a:p>
            <a:pPr lvl="0">
              <a:lnSpc>
                <a:spcPct val="100000"/>
              </a:lnSpc>
            </a:pPr>
            <a:r>
              <a:rPr lang="en-AU" b="1" dirty="0">
                <a:solidFill>
                  <a:srgbClr val="00306E"/>
                </a:solidFill>
              </a:rPr>
              <a:t>Risk Premium (RP)</a:t>
            </a:r>
          </a:p>
          <a:p>
            <a:pPr lvl="0">
              <a:lnSpc>
                <a:spcPct val="100000"/>
              </a:lnSpc>
            </a:pPr>
            <a:endParaRPr lang="en-AU" dirty="0"/>
          </a:p>
          <a:p>
            <a:pPr marL="893763" lvl="0" indent="-893763">
              <a:lnSpc>
                <a:spcPct val="100000"/>
              </a:lnSpc>
              <a:buFont typeface="Wingdings" panose="05000000000000000000" pitchFamily="2" charset="2"/>
              <a:buChar char="q"/>
            </a:pPr>
            <a:r>
              <a:rPr lang="en-AU" dirty="0"/>
              <a:t>A </a:t>
            </a:r>
            <a:r>
              <a:rPr lang="en-AU" b="1" dirty="0"/>
              <a:t>risk premium</a:t>
            </a:r>
            <a:r>
              <a:rPr lang="en-AU" dirty="0"/>
              <a:t> is the return in excess of the </a:t>
            </a:r>
            <a:r>
              <a:rPr lang="en-AU" b="1" dirty="0"/>
              <a:t>nominal risk-free rate of return </a:t>
            </a:r>
            <a:r>
              <a:rPr lang="en-AU" dirty="0"/>
              <a:t>an investment is expected to yield. </a:t>
            </a:r>
          </a:p>
          <a:p>
            <a:pPr marL="893763" lvl="0" indent="-893763">
              <a:lnSpc>
                <a:spcPct val="100000"/>
              </a:lnSpc>
              <a:buFont typeface="Wingdings" panose="05000000000000000000" pitchFamily="2" charset="2"/>
              <a:buChar char="q"/>
            </a:pPr>
            <a:r>
              <a:rPr lang="en-AU" dirty="0"/>
              <a:t>A </a:t>
            </a:r>
            <a:r>
              <a:rPr lang="en-AU" b="1" dirty="0"/>
              <a:t>risk premium</a:t>
            </a:r>
            <a:r>
              <a:rPr lang="en-AU" dirty="0"/>
              <a:t> is a form of compensation for investors to tolerate the extra </a:t>
            </a:r>
            <a:r>
              <a:rPr lang="en-AU" b="1" dirty="0"/>
              <a:t>risk</a:t>
            </a:r>
            <a:r>
              <a:rPr lang="en-AU" dirty="0"/>
              <a:t>, compared to that of risk-free investment.</a:t>
            </a:r>
          </a:p>
          <a:p>
            <a:pPr marL="893763" lvl="0" indent="-893763">
              <a:lnSpc>
                <a:spcPct val="100000"/>
              </a:lnSpc>
              <a:buFont typeface="Wingdings" panose="05000000000000000000" pitchFamily="2" charset="2"/>
              <a:buChar char="q"/>
            </a:pPr>
            <a:r>
              <a:rPr lang="en-AU" dirty="0"/>
              <a:t>A </a:t>
            </a:r>
            <a:r>
              <a:rPr lang="en-AU" b="1" dirty="0"/>
              <a:t>risk-free investment </a:t>
            </a:r>
            <a:r>
              <a:rPr lang="en-AU" dirty="0"/>
              <a:t>is one for which the investor is certain of the amount and timing of the expected return.</a:t>
            </a:r>
          </a:p>
          <a:p>
            <a:pPr marL="893763" lvl="0" indent="-893763">
              <a:lnSpc>
                <a:spcPct val="100000"/>
              </a:lnSpc>
              <a:buFont typeface="Wingdings" panose="05000000000000000000" pitchFamily="2" charset="2"/>
              <a:buChar char="q"/>
            </a:pPr>
            <a:r>
              <a:rPr lang="en-US" b="1" dirty="0"/>
              <a:t>Risk premium </a:t>
            </a:r>
            <a:r>
              <a:rPr lang="en-US" dirty="0">
                <a:solidFill>
                  <a:srgbClr val="2B47E7"/>
                </a:solidFill>
              </a:rPr>
              <a:t>varies from asset to asset </a:t>
            </a:r>
            <a:r>
              <a:rPr lang="en-US" dirty="0"/>
              <a:t>and is responsible for differences in rates of return between assets at a certain point in time.</a:t>
            </a:r>
          </a:p>
          <a:p>
            <a:pPr lvl="0">
              <a:lnSpc>
                <a:spcPct val="100000"/>
              </a:lnSpc>
            </a:pPr>
            <a:endParaRPr lang="en-US" dirty="0"/>
          </a:p>
        </p:txBody>
      </p:sp>
      <p:sp>
        <p:nvSpPr>
          <p:cNvPr id="5" name="Text Placeholder 2">
            <a:extLst>
              <a:ext uri="{FF2B5EF4-FFF2-40B4-BE49-F238E27FC236}">
                <a16:creationId xmlns:a16="http://schemas.microsoft.com/office/drawing/2014/main" id="{686541BB-8834-4B7C-92C9-6E38C1CC07AE}"/>
              </a:ext>
            </a:extLst>
          </p:cNvPr>
          <p:cNvSpPr txBox="1">
            <a:spLocks/>
          </p:cNvSpPr>
          <p:nvPr/>
        </p:nvSpPr>
        <p:spPr>
          <a:xfrm>
            <a:off x="11717079" y="3174519"/>
            <a:ext cx="11206715" cy="7777016"/>
          </a:xfrm>
          <a:prstGeom prst="rect">
            <a:avLst/>
          </a:prstGeom>
        </p:spPr>
        <p:txBody>
          <a:bodyPr vert="horz" lIns="91440" tIns="45720" rIns="91440" bIns="45720" numCol="1" rtlCol="0">
            <a:no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dirty="0"/>
              <a:t>Risk premium represents a composite of all uncertainty. Following are some fundamental sources of uncertainty:</a:t>
            </a:r>
          </a:p>
          <a:p>
            <a:pPr>
              <a:lnSpc>
                <a:spcPct val="100000"/>
              </a:lnSpc>
            </a:pPr>
            <a:endParaRPr lang="en-US" dirty="0"/>
          </a:p>
          <a:p>
            <a:pPr marL="896938" indent="-896938">
              <a:lnSpc>
                <a:spcPct val="100000"/>
              </a:lnSpc>
              <a:buFont typeface="Wingdings" panose="05000000000000000000" pitchFamily="2" charset="2"/>
              <a:buChar char="q"/>
            </a:pPr>
            <a:r>
              <a:rPr lang="en-US" b="1" dirty="0">
                <a:solidFill>
                  <a:srgbClr val="00306E"/>
                </a:solidFill>
              </a:rPr>
              <a:t>Business risk </a:t>
            </a:r>
            <a:r>
              <a:rPr lang="en-US" dirty="0"/>
              <a:t>– uncertainty of income flows caused by the nature of a firm’s business.</a:t>
            </a:r>
            <a:endParaRPr lang="en-AU" dirty="0"/>
          </a:p>
          <a:p>
            <a:pPr marL="896938" indent="-896938">
              <a:lnSpc>
                <a:spcPct val="100000"/>
              </a:lnSpc>
              <a:buFont typeface="Wingdings" panose="05000000000000000000" pitchFamily="2" charset="2"/>
              <a:buChar char="q"/>
            </a:pPr>
            <a:r>
              <a:rPr lang="en-US" b="1" dirty="0">
                <a:solidFill>
                  <a:srgbClr val="00306E"/>
                </a:solidFill>
              </a:rPr>
              <a:t>Financial risk </a:t>
            </a:r>
            <a:r>
              <a:rPr lang="en-US" dirty="0"/>
              <a:t>– uncertainty caused by the use of debt financing </a:t>
            </a:r>
            <a:endParaRPr lang="en-AU" dirty="0"/>
          </a:p>
          <a:p>
            <a:pPr marL="896938" indent="-896938">
              <a:lnSpc>
                <a:spcPct val="100000"/>
              </a:lnSpc>
              <a:buFont typeface="Wingdings" panose="05000000000000000000" pitchFamily="2" charset="2"/>
              <a:buChar char="q"/>
            </a:pPr>
            <a:r>
              <a:rPr lang="en-US" b="1" dirty="0">
                <a:solidFill>
                  <a:srgbClr val="00306E"/>
                </a:solidFill>
              </a:rPr>
              <a:t>Liquidity risk </a:t>
            </a:r>
            <a:r>
              <a:rPr lang="en-US" dirty="0"/>
              <a:t>- the inability to buy or sell an asset quickly with little price change.</a:t>
            </a:r>
            <a:endParaRPr lang="en-AU" dirty="0"/>
          </a:p>
          <a:p>
            <a:pPr marL="896938" indent="-896938">
              <a:lnSpc>
                <a:spcPct val="100000"/>
              </a:lnSpc>
              <a:buFont typeface="Wingdings" panose="05000000000000000000" pitchFamily="2" charset="2"/>
              <a:buChar char="q"/>
            </a:pPr>
            <a:r>
              <a:rPr lang="en-US" b="1" dirty="0">
                <a:solidFill>
                  <a:srgbClr val="00306E"/>
                </a:solidFill>
              </a:rPr>
              <a:t>Exchange rate risk </a:t>
            </a:r>
            <a:r>
              <a:rPr lang="en-US" dirty="0"/>
              <a:t>- the uncertainty of returns on securities acquired in a foreign currency.</a:t>
            </a:r>
            <a:endParaRPr lang="en-AU" dirty="0"/>
          </a:p>
          <a:p>
            <a:pPr marL="896938" indent="-896938">
              <a:lnSpc>
                <a:spcPct val="100000"/>
              </a:lnSpc>
              <a:buFont typeface="Wingdings" panose="05000000000000000000" pitchFamily="2" charset="2"/>
              <a:buChar char="q"/>
            </a:pPr>
            <a:r>
              <a:rPr lang="en-US" b="1" dirty="0">
                <a:solidFill>
                  <a:srgbClr val="00306E"/>
                </a:solidFill>
              </a:rPr>
              <a:t>Country risk </a:t>
            </a:r>
            <a:r>
              <a:rPr lang="en-US" dirty="0"/>
              <a:t>– also called political risk.  It is the uncertainty due to the possibility of major political or economic change in the country where an investment has been made.</a:t>
            </a:r>
            <a:endParaRPr lang="en-AU"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9183A9B-0254-45BA-BB6F-CBF719683BCF}"/>
                  </a:ext>
                </a:extLst>
              </p:cNvPr>
              <p:cNvSpPr/>
              <p:nvPr/>
            </p:nvSpPr>
            <p:spPr>
              <a:xfrm>
                <a:off x="2031984" y="11302827"/>
                <a:ext cx="18811020" cy="584775"/>
              </a:xfrm>
              <a:prstGeom prst="rect">
                <a:avLst/>
              </a:prstGeom>
            </p:spPr>
            <p:txBody>
              <a:bodyPr wrap="square">
                <a:spAutoFit/>
              </a:bodyPr>
              <a:lstStyle/>
              <a:p>
                <a:pPr lvl="0">
                  <a:lnSpc>
                    <a:spcPct val="100000"/>
                  </a:lnSpc>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𝑅𝑖𝑠𝑘</m:t>
                      </m:r>
                      <m:r>
                        <a:rPr lang="en-US" sz="3200" i="1" dirty="0" smtClean="0">
                          <a:latin typeface="Cambria Math" panose="02040503050406030204" pitchFamily="18" charset="0"/>
                        </a:rPr>
                        <m:t> </m:t>
                      </m:r>
                      <m:r>
                        <a:rPr lang="en-US" sz="3200" i="1" dirty="0" smtClean="0">
                          <a:latin typeface="Cambria Math" panose="02040503050406030204" pitchFamily="18" charset="0"/>
                        </a:rPr>
                        <m:t>𝑃𝑟𝑒𝑚𝑖𝑢𝑚</m:t>
                      </m:r>
                      <m:r>
                        <a:rPr lang="en-US" sz="3200" i="1" dirty="0">
                          <a:latin typeface="Cambria Math" panose="02040503050406030204" pitchFamily="18" charset="0"/>
                        </a:rPr>
                        <m:t>= </m:t>
                      </m:r>
                      <m:r>
                        <a:rPr lang="en-US" sz="3200" i="1" dirty="0">
                          <a:latin typeface="Cambria Math" panose="02040503050406030204" pitchFamily="18" charset="0"/>
                        </a:rPr>
                        <m:t>𝑓</m:t>
                      </m:r>
                      <m:r>
                        <a:rPr lang="en-US" sz="3200" i="1" dirty="0">
                          <a:latin typeface="Cambria Math" panose="02040503050406030204" pitchFamily="18" charset="0"/>
                        </a:rPr>
                        <m:t>(</m:t>
                      </m:r>
                      <m:r>
                        <a:rPr lang="en-US" sz="3200" i="1" dirty="0">
                          <a:latin typeface="Cambria Math" panose="02040503050406030204" pitchFamily="18" charset="0"/>
                        </a:rPr>
                        <m:t>𝐵𝑢𝑠𝑖𝑛𝑒𝑠𝑠</m:t>
                      </m:r>
                      <m:r>
                        <a:rPr lang="en-US" sz="3200" i="1" dirty="0">
                          <a:latin typeface="Cambria Math" panose="02040503050406030204" pitchFamily="18" charset="0"/>
                        </a:rPr>
                        <m:t> </m:t>
                      </m:r>
                      <m:r>
                        <a:rPr lang="en-US" sz="3200" i="1" dirty="0">
                          <a:latin typeface="Cambria Math" panose="02040503050406030204" pitchFamily="18" charset="0"/>
                        </a:rPr>
                        <m:t>𝑅𝑖𝑠𝑘</m:t>
                      </m:r>
                      <m:r>
                        <a:rPr lang="en-US" sz="3200" i="1" dirty="0">
                          <a:latin typeface="Cambria Math" panose="02040503050406030204" pitchFamily="18" charset="0"/>
                        </a:rPr>
                        <m:t>, </m:t>
                      </m:r>
                      <m:r>
                        <a:rPr lang="en-US" sz="3200" i="1" dirty="0">
                          <a:latin typeface="Cambria Math" panose="02040503050406030204" pitchFamily="18" charset="0"/>
                        </a:rPr>
                        <m:t>𝐹𝑖𝑛𝑎𝑛𝑐𝑖𝑎𝑙</m:t>
                      </m:r>
                      <m:r>
                        <a:rPr lang="en-US" sz="3200" i="1" dirty="0">
                          <a:latin typeface="Cambria Math" panose="02040503050406030204" pitchFamily="18" charset="0"/>
                        </a:rPr>
                        <m:t> </m:t>
                      </m:r>
                      <m:r>
                        <a:rPr lang="en-US" sz="3200" i="1" dirty="0">
                          <a:latin typeface="Cambria Math" panose="02040503050406030204" pitchFamily="18" charset="0"/>
                        </a:rPr>
                        <m:t>𝑅𝑖𝑠𝑘</m:t>
                      </m:r>
                      <m:r>
                        <a:rPr lang="en-US" sz="3200" i="1" dirty="0">
                          <a:latin typeface="Cambria Math" panose="02040503050406030204" pitchFamily="18" charset="0"/>
                        </a:rPr>
                        <m:t>, </m:t>
                      </m:r>
                      <m:r>
                        <a:rPr lang="en-US" sz="3200" i="1" dirty="0">
                          <a:latin typeface="Cambria Math" panose="02040503050406030204" pitchFamily="18" charset="0"/>
                        </a:rPr>
                        <m:t>𝐿𝑖𝑞𝑢𝑖𝑑𝑖𝑡𝑦</m:t>
                      </m:r>
                      <m:r>
                        <a:rPr lang="en-US" sz="3200" i="1" dirty="0">
                          <a:latin typeface="Cambria Math" panose="02040503050406030204" pitchFamily="18" charset="0"/>
                        </a:rPr>
                        <m:t> </m:t>
                      </m:r>
                      <m:r>
                        <a:rPr lang="en-US" sz="3200" i="1" dirty="0">
                          <a:latin typeface="Cambria Math" panose="02040503050406030204" pitchFamily="18" charset="0"/>
                        </a:rPr>
                        <m:t>𝑅𝑖𝑠𝑘</m:t>
                      </m:r>
                      <m:r>
                        <a:rPr lang="en-US" sz="3200" i="1" dirty="0">
                          <a:latin typeface="Cambria Math" panose="02040503050406030204" pitchFamily="18" charset="0"/>
                        </a:rPr>
                        <m:t>, </m:t>
                      </m:r>
                      <m:r>
                        <a:rPr lang="en-US" sz="3200" i="1" dirty="0">
                          <a:latin typeface="Cambria Math" panose="02040503050406030204" pitchFamily="18" charset="0"/>
                        </a:rPr>
                        <m:t>𝐸𝑥𝑐h𝑎𝑛𝑔𝑒</m:t>
                      </m:r>
                      <m:r>
                        <a:rPr lang="en-US" sz="3200" i="1" dirty="0">
                          <a:latin typeface="Cambria Math" panose="02040503050406030204" pitchFamily="18" charset="0"/>
                        </a:rPr>
                        <m:t> </m:t>
                      </m:r>
                      <m:r>
                        <a:rPr lang="en-US" sz="3200" i="1" dirty="0">
                          <a:latin typeface="Cambria Math" panose="02040503050406030204" pitchFamily="18" charset="0"/>
                        </a:rPr>
                        <m:t>𝑅𝑎𝑡𝑒</m:t>
                      </m:r>
                      <m:r>
                        <a:rPr lang="en-US" sz="3200" i="1" dirty="0">
                          <a:latin typeface="Cambria Math" panose="02040503050406030204" pitchFamily="18" charset="0"/>
                        </a:rPr>
                        <m:t> </m:t>
                      </m:r>
                      <m:r>
                        <a:rPr lang="en-US" sz="3200" i="1" dirty="0">
                          <a:latin typeface="Cambria Math" panose="02040503050406030204" pitchFamily="18" charset="0"/>
                        </a:rPr>
                        <m:t>𝑅𝑖𝑠𝑘</m:t>
                      </m:r>
                      <m:r>
                        <a:rPr lang="en-US" sz="3200" i="1" dirty="0">
                          <a:latin typeface="Cambria Math" panose="02040503050406030204" pitchFamily="18" charset="0"/>
                        </a:rPr>
                        <m:t>, </m:t>
                      </m:r>
                      <m:r>
                        <a:rPr lang="en-US" sz="3200" i="1" dirty="0">
                          <a:latin typeface="Cambria Math" panose="02040503050406030204" pitchFamily="18" charset="0"/>
                        </a:rPr>
                        <m:t>𝐶𝑜𝑢𝑛𝑡𝑟𝑦</m:t>
                      </m:r>
                      <m:r>
                        <a:rPr lang="en-US" sz="3200" i="1" dirty="0">
                          <a:latin typeface="Cambria Math" panose="02040503050406030204" pitchFamily="18" charset="0"/>
                        </a:rPr>
                        <m:t> </m:t>
                      </m:r>
                      <m:r>
                        <a:rPr lang="en-US" sz="3200" i="1" dirty="0">
                          <a:latin typeface="Cambria Math" panose="02040503050406030204" pitchFamily="18" charset="0"/>
                        </a:rPr>
                        <m:t>𝑅𝑖𝑠𝑘</m:t>
                      </m:r>
                      <m:r>
                        <a:rPr lang="en-US" sz="3200" i="1" dirty="0">
                          <a:latin typeface="Cambria Math" panose="02040503050406030204" pitchFamily="18" charset="0"/>
                        </a:rPr>
                        <m:t>) </m:t>
                      </m:r>
                    </m:oMath>
                  </m:oMathPara>
                </a14:m>
                <a:endParaRPr lang="en-US" sz="3200" dirty="0"/>
              </a:p>
            </p:txBody>
          </p:sp>
        </mc:Choice>
        <mc:Fallback xmlns="">
          <p:sp>
            <p:nvSpPr>
              <p:cNvPr id="6" name="Rectangle 5">
                <a:extLst>
                  <a:ext uri="{FF2B5EF4-FFF2-40B4-BE49-F238E27FC236}">
                    <a16:creationId xmlns:a16="http://schemas.microsoft.com/office/drawing/2014/main" xmlns:a14="http://schemas.microsoft.com/office/drawing/2010/main" xmlns="" id="{59183A9B-0254-45BA-BB6F-CBF719683BCF}"/>
                  </a:ext>
                </a:extLst>
              </p:cNvPr>
              <p:cNvSpPr>
                <a:spLocks noRot="1" noChangeAspect="1" noMove="1" noResize="1" noEditPoints="1" noAdjustHandles="1" noChangeArrowheads="1" noChangeShapeType="1" noTextEdit="1"/>
              </p:cNvSpPr>
              <p:nvPr/>
            </p:nvSpPr>
            <p:spPr>
              <a:xfrm>
                <a:off x="2031984" y="11302827"/>
                <a:ext cx="18811020" cy="584775"/>
              </a:xfrm>
              <a:prstGeom prst="rect">
                <a:avLst/>
              </a:prstGeom>
              <a:blipFill rotWithShape="0">
                <a:blip r:embed="rId2"/>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2709238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999" y="478691"/>
            <a:ext cx="12337200" cy="1596720"/>
          </a:xfrm>
        </p:spPr>
        <p:txBody>
          <a:bodyPr/>
          <a:lstStyle/>
          <a:p>
            <a:r>
              <a:rPr lang="en-NZ" dirty="0"/>
              <a:t>Example - </a:t>
            </a:r>
            <a:r>
              <a:rPr lang="en-US" dirty="0"/>
              <a:t>Financial risk </a:t>
            </a:r>
            <a:endParaRPr lang="en-NZ" dirty="0"/>
          </a:p>
        </p:txBody>
      </p:sp>
      <p:pic>
        <p:nvPicPr>
          <p:cNvPr id="5" name="Picture 4"/>
          <p:cNvPicPr>
            <a:picLocks noChangeAspect="1"/>
          </p:cNvPicPr>
          <p:nvPr/>
        </p:nvPicPr>
        <p:blipFill>
          <a:blip r:embed="rId2"/>
          <a:stretch>
            <a:fillRect/>
          </a:stretch>
        </p:blipFill>
        <p:spPr>
          <a:xfrm>
            <a:off x="2944690" y="1277050"/>
            <a:ext cx="17934478" cy="10060153"/>
          </a:xfrm>
          <a:prstGeom prst="rect">
            <a:avLst/>
          </a:prstGeom>
        </p:spPr>
      </p:pic>
      <p:sp>
        <p:nvSpPr>
          <p:cNvPr id="7" name="Rectangle 6"/>
          <p:cNvSpPr/>
          <p:nvPr/>
        </p:nvSpPr>
        <p:spPr>
          <a:xfrm>
            <a:off x="3041672" y="11568036"/>
            <a:ext cx="3967753" cy="461665"/>
          </a:xfrm>
          <a:prstGeom prst="rect">
            <a:avLst/>
          </a:prstGeom>
        </p:spPr>
        <p:txBody>
          <a:bodyPr wrap="none">
            <a:spAutoFit/>
          </a:bodyPr>
          <a:lstStyle/>
          <a:p>
            <a:r>
              <a:rPr lang="en-NZ" sz="2400" i="1" dirty="0"/>
              <a:t>Source: </a:t>
            </a:r>
            <a:r>
              <a:rPr lang="en-NZ" sz="2400" dirty="0"/>
              <a:t>Ho and Gan (2021)</a:t>
            </a:r>
          </a:p>
        </p:txBody>
      </p:sp>
    </p:spTree>
    <p:extLst>
      <p:ext uri="{BB962C8B-B14F-4D97-AF65-F5344CB8AC3E}">
        <p14:creationId xmlns:p14="http://schemas.microsoft.com/office/powerpoint/2010/main" val="709077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075" y="550346"/>
            <a:ext cx="12337200" cy="1596720"/>
          </a:xfrm>
        </p:spPr>
        <p:txBody>
          <a:bodyPr/>
          <a:lstStyle/>
          <a:p>
            <a:r>
              <a:rPr lang="en-NZ" dirty="0"/>
              <a:t>Example – Country Risk</a:t>
            </a:r>
          </a:p>
        </p:txBody>
      </p:sp>
      <p:pic>
        <p:nvPicPr>
          <p:cNvPr id="5" name="Picture 4"/>
          <p:cNvPicPr>
            <a:picLocks noChangeAspect="1"/>
          </p:cNvPicPr>
          <p:nvPr/>
        </p:nvPicPr>
        <p:blipFill>
          <a:blip r:embed="rId2"/>
          <a:stretch>
            <a:fillRect/>
          </a:stretch>
        </p:blipFill>
        <p:spPr>
          <a:xfrm>
            <a:off x="3403584" y="1835405"/>
            <a:ext cx="17225834" cy="9729516"/>
          </a:xfrm>
          <a:prstGeom prst="rect">
            <a:avLst/>
          </a:prstGeom>
        </p:spPr>
      </p:pic>
      <p:sp>
        <p:nvSpPr>
          <p:cNvPr id="7" name="Rectangle 6"/>
          <p:cNvSpPr/>
          <p:nvPr/>
        </p:nvSpPr>
        <p:spPr>
          <a:xfrm>
            <a:off x="3403584" y="11697422"/>
            <a:ext cx="3967753" cy="461665"/>
          </a:xfrm>
          <a:prstGeom prst="rect">
            <a:avLst/>
          </a:prstGeom>
        </p:spPr>
        <p:txBody>
          <a:bodyPr wrap="none">
            <a:spAutoFit/>
          </a:bodyPr>
          <a:lstStyle/>
          <a:p>
            <a:r>
              <a:rPr lang="en-NZ" sz="2400" i="1" dirty="0"/>
              <a:t>Source: </a:t>
            </a:r>
            <a:r>
              <a:rPr lang="en-NZ" sz="2400" dirty="0"/>
              <a:t>Ho and Gan (2021)</a:t>
            </a:r>
          </a:p>
        </p:txBody>
      </p:sp>
    </p:spTree>
    <p:extLst>
      <p:ext uri="{BB962C8B-B14F-4D97-AF65-F5344CB8AC3E}">
        <p14:creationId xmlns:p14="http://schemas.microsoft.com/office/powerpoint/2010/main" val="173658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4381-A0EB-4DD4-ADE5-8ABC4F513C06}"/>
              </a:ext>
            </a:extLst>
          </p:cNvPr>
          <p:cNvSpPr>
            <a:spLocks noGrp="1"/>
          </p:cNvSpPr>
          <p:nvPr>
            <p:ph type="title"/>
          </p:nvPr>
        </p:nvSpPr>
        <p:spPr>
          <a:xfrm>
            <a:off x="2031984" y="2030400"/>
            <a:ext cx="12337200" cy="862429"/>
          </a:xfrm>
        </p:spPr>
        <p:txBody>
          <a:bodyPr/>
          <a:lstStyle/>
          <a:p>
            <a:r>
              <a:rPr lang="en-NZ" sz="4400" dirty="0"/>
              <a:t>What is an Investment?</a:t>
            </a:r>
            <a:endParaRPr lang="en-AU" dirty="0"/>
          </a:p>
        </p:txBody>
      </p:sp>
      <p:sp>
        <p:nvSpPr>
          <p:cNvPr id="3" name="Text Placeholder 2">
            <a:extLst>
              <a:ext uri="{FF2B5EF4-FFF2-40B4-BE49-F238E27FC236}">
                <a16:creationId xmlns:a16="http://schemas.microsoft.com/office/drawing/2014/main" id="{04938EEB-6434-43F4-8537-17C22D124B3E}"/>
              </a:ext>
            </a:extLst>
          </p:cNvPr>
          <p:cNvSpPr>
            <a:spLocks noGrp="1"/>
          </p:cNvSpPr>
          <p:nvPr>
            <p:ph type="body" sz="quarter" idx="10"/>
          </p:nvPr>
        </p:nvSpPr>
        <p:spPr>
          <a:xfrm>
            <a:off x="13411200" y="3201971"/>
            <a:ext cx="9545782" cy="8712938"/>
          </a:xfrm>
        </p:spPr>
        <p:txBody>
          <a:bodyPr>
            <a:normAutofit/>
          </a:bodyPr>
          <a:lstStyle/>
          <a:p>
            <a:pPr>
              <a:lnSpc>
                <a:spcPct val="150000"/>
              </a:lnSpc>
            </a:pPr>
            <a:r>
              <a:rPr lang="en-NZ" b="1" dirty="0"/>
              <a:t>Investment</a:t>
            </a:r>
            <a:r>
              <a:rPr lang="en-NZ" dirty="0"/>
              <a:t> is the </a:t>
            </a:r>
            <a:r>
              <a:rPr lang="en-NZ" i="1" u="sng" dirty="0"/>
              <a:t>current commitment of dollars</a:t>
            </a:r>
            <a:r>
              <a:rPr lang="en-NZ" dirty="0"/>
              <a:t> for a period of time in order </a:t>
            </a:r>
            <a:r>
              <a:rPr lang="en-NZ" i="1" u="sng" dirty="0"/>
              <a:t>to derive future payments</a:t>
            </a:r>
            <a:r>
              <a:rPr lang="en-NZ" dirty="0"/>
              <a:t> that will compensate the investor for;</a:t>
            </a:r>
          </a:p>
          <a:p>
            <a:pPr>
              <a:lnSpc>
                <a:spcPct val="150000"/>
              </a:lnSpc>
            </a:pPr>
            <a:endParaRPr lang="en-NZ" dirty="0"/>
          </a:p>
          <a:p>
            <a:pPr marL="742950" indent="-742950">
              <a:lnSpc>
                <a:spcPct val="150000"/>
              </a:lnSpc>
              <a:buFont typeface="+mj-lt"/>
              <a:buAutoNum type="arabicParenR"/>
            </a:pPr>
            <a:r>
              <a:rPr lang="en-NZ" dirty="0"/>
              <a:t>The </a:t>
            </a:r>
            <a:r>
              <a:rPr lang="en-NZ" b="1" u="sng" dirty="0"/>
              <a:t>time</a:t>
            </a:r>
            <a:r>
              <a:rPr lang="en-NZ" dirty="0"/>
              <a:t> the funds are committed</a:t>
            </a:r>
          </a:p>
          <a:p>
            <a:pPr marL="742950" indent="-742950">
              <a:lnSpc>
                <a:spcPct val="150000"/>
              </a:lnSpc>
              <a:buFont typeface="+mj-lt"/>
              <a:buAutoNum type="arabicParenR"/>
            </a:pPr>
            <a:r>
              <a:rPr lang="en-NZ" dirty="0"/>
              <a:t>Expected rate of </a:t>
            </a:r>
            <a:r>
              <a:rPr lang="en-NZ" b="1" u="sng" dirty="0"/>
              <a:t>inflation</a:t>
            </a:r>
            <a:r>
              <a:rPr lang="en-NZ" dirty="0"/>
              <a:t> during this time period, and</a:t>
            </a:r>
          </a:p>
          <a:p>
            <a:pPr marL="742950" indent="-742950">
              <a:lnSpc>
                <a:spcPct val="150000"/>
              </a:lnSpc>
              <a:buFont typeface="+mj-lt"/>
              <a:buAutoNum type="arabicParenR"/>
            </a:pPr>
            <a:r>
              <a:rPr lang="en-NZ" dirty="0"/>
              <a:t>The </a:t>
            </a:r>
            <a:r>
              <a:rPr lang="en-NZ" b="1" u="sng" dirty="0"/>
              <a:t>uncertainty</a:t>
            </a:r>
            <a:r>
              <a:rPr lang="en-NZ" dirty="0"/>
              <a:t> of the future payments.</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073" y="3201971"/>
            <a:ext cx="8059162" cy="7827818"/>
          </a:xfrm>
          <a:prstGeom prst="rect">
            <a:avLst/>
          </a:prstGeom>
        </p:spPr>
      </p:pic>
    </p:spTree>
    <p:extLst>
      <p:ext uri="{BB962C8B-B14F-4D97-AF65-F5344CB8AC3E}">
        <p14:creationId xmlns:p14="http://schemas.microsoft.com/office/powerpoint/2010/main" val="20750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903" y="534109"/>
            <a:ext cx="12337200" cy="1596720"/>
          </a:xfrm>
        </p:spPr>
        <p:txBody>
          <a:bodyPr/>
          <a:lstStyle/>
          <a:p>
            <a:r>
              <a:rPr lang="en-NZ" dirty="0"/>
              <a:t>Other sources of uncertainty?</a:t>
            </a:r>
          </a:p>
        </p:txBody>
      </p:sp>
      <p:pic>
        <p:nvPicPr>
          <p:cNvPr id="6" name="Picture 5"/>
          <p:cNvPicPr>
            <a:picLocks noChangeAspect="1"/>
          </p:cNvPicPr>
          <p:nvPr/>
        </p:nvPicPr>
        <p:blipFill>
          <a:blip r:embed="rId2"/>
          <a:stretch>
            <a:fillRect/>
          </a:stretch>
        </p:blipFill>
        <p:spPr>
          <a:xfrm>
            <a:off x="3254122" y="1519940"/>
            <a:ext cx="17610824" cy="10484197"/>
          </a:xfrm>
          <a:prstGeom prst="rect">
            <a:avLst/>
          </a:prstGeom>
        </p:spPr>
      </p:pic>
      <p:sp>
        <p:nvSpPr>
          <p:cNvPr id="7" name="Rectangle 6"/>
          <p:cNvSpPr/>
          <p:nvPr/>
        </p:nvSpPr>
        <p:spPr>
          <a:xfrm>
            <a:off x="3547742" y="12004137"/>
            <a:ext cx="3967753" cy="461665"/>
          </a:xfrm>
          <a:prstGeom prst="rect">
            <a:avLst/>
          </a:prstGeom>
        </p:spPr>
        <p:txBody>
          <a:bodyPr wrap="none">
            <a:spAutoFit/>
          </a:bodyPr>
          <a:lstStyle/>
          <a:p>
            <a:r>
              <a:rPr lang="en-NZ" sz="2400" i="1" dirty="0"/>
              <a:t>Source: </a:t>
            </a:r>
            <a:r>
              <a:rPr lang="en-NZ" sz="2400" dirty="0"/>
              <a:t>Ho and Gan (2021)</a:t>
            </a:r>
          </a:p>
        </p:txBody>
      </p:sp>
    </p:spTree>
    <p:extLst>
      <p:ext uri="{BB962C8B-B14F-4D97-AF65-F5344CB8AC3E}">
        <p14:creationId xmlns:p14="http://schemas.microsoft.com/office/powerpoint/2010/main" val="2431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947" y="631091"/>
            <a:ext cx="13313650" cy="1596720"/>
          </a:xfrm>
        </p:spPr>
        <p:txBody>
          <a:bodyPr/>
          <a:lstStyle/>
          <a:p>
            <a:r>
              <a:rPr lang="en-NZ" dirty="0"/>
              <a:t>Pandemic Uncertainty</a:t>
            </a:r>
          </a:p>
        </p:txBody>
      </p:sp>
      <p:pic>
        <p:nvPicPr>
          <p:cNvPr id="6" name="Picture 5"/>
          <p:cNvPicPr>
            <a:picLocks noChangeAspect="1"/>
          </p:cNvPicPr>
          <p:nvPr/>
        </p:nvPicPr>
        <p:blipFill>
          <a:blip r:embed="rId2"/>
          <a:stretch>
            <a:fillRect/>
          </a:stretch>
        </p:blipFill>
        <p:spPr>
          <a:xfrm>
            <a:off x="701947" y="2513226"/>
            <a:ext cx="13313650" cy="9645015"/>
          </a:xfrm>
          <a:prstGeom prst="rect">
            <a:avLst/>
          </a:prstGeom>
        </p:spPr>
      </p:pic>
      <p:pic>
        <p:nvPicPr>
          <p:cNvPr id="7" name="Picture 6"/>
          <p:cNvPicPr>
            <a:picLocks noChangeAspect="1"/>
          </p:cNvPicPr>
          <p:nvPr/>
        </p:nvPicPr>
        <p:blipFill>
          <a:blip r:embed="rId3"/>
          <a:stretch>
            <a:fillRect/>
          </a:stretch>
        </p:blipFill>
        <p:spPr>
          <a:xfrm>
            <a:off x="14015597" y="10244011"/>
            <a:ext cx="9287259" cy="1914230"/>
          </a:xfrm>
          <a:prstGeom prst="rect">
            <a:avLst/>
          </a:prstGeom>
        </p:spPr>
      </p:pic>
      <p:sp>
        <p:nvSpPr>
          <p:cNvPr id="8" name="Rectangle 7"/>
          <p:cNvSpPr/>
          <p:nvPr/>
        </p:nvSpPr>
        <p:spPr>
          <a:xfrm>
            <a:off x="1137052" y="12158241"/>
            <a:ext cx="3967753" cy="461665"/>
          </a:xfrm>
          <a:prstGeom prst="rect">
            <a:avLst/>
          </a:prstGeom>
        </p:spPr>
        <p:txBody>
          <a:bodyPr wrap="none">
            <a:spAutoFit/>
          </a:bodyPr>
          <a:lstStyle/>
          <a:p>
            <a:r>
              <a:rPr lang="en-NZ" sz="2400" i="1" dirty="0"/>
              <a:t>Source: </a:t>
            </a:r>
            <a:r>
              <a:rPr lang="en-NZ" sz="2400" dirty="0"/>
              <a:t>Ho and Gan (2021)</a:t>
            </a:r>
          </a:p>
        </p:txBody>
      </p:sp>
    </p:spTree>
    <p:extLst>
      <p:ext uri="{BB962C8B-B14F-4D97-AF65-F5344CB8AC3E}">
        <p14:creationId xmlns:p14="http://schemas.microsoft.com/office/powerpoint/2010/main" val="163720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35158A-B970-9A17-DEF8-935DDF3FCBE7}"/>
              </a:ext>
            </a:extLst>
          </p:cNvPr>
          <p:cNvSpPr>
            <a:spLocks noGrp="1"/>
          </p:cNvSpPr>
          <p:nvPr>
            <p:ph type="body" sz="quarter" idx="10"/>
          </p:nvPr>
        </p:nvSpPr>
        <p:spPr>
          <a:xfrm>
            <a:off x="2030400" y="4064400"/>
            <a:ext cx="19794430" cy="6602400"/>
          </a:xfrm>
        </p:spPr>
        <p:txBody>
          <a:bodyPr>
            <a:normAutofit/>
          </a:bodyPr>
          <a:lstStyle/>
          <a:p>
            <a:pPr marL="457200" indent="-457200">
              <a:buFontTx/>
              <a:buChar char="-"/>
            </a:pPr>
            <a:r>
              <a:rPr lang="en-NZ" sz="4800" dirty="0"/>
              <a:t>Read </a:t>
            </a:r>
            <a:r>
              <a:rPr lang="en-NZ" sz="4800" b="0" i="0" u="none" strike="noStrike" dirty="0">
                <a:solidFill>
                  <a:srgbClr val="2B4AE7"/>
                </a:solidFill>
                <a:effectLst/>
                <a:hlinkClick r:id="rId2"/>
              </a:rPr>
              <a:t>150 Risks in Finance</a:t>
            </a:r>
            <a:endParaRPr lang="en-NZ" sz="4800" dirty="0"/>
          </a:p>
          <a:p>
            <a:endParaRPr lang="en-NZ" sz="4800" dirty="0"/>
          </a:p>
          <a:p>
            <a:pPr marL="457200" indent="-457200">
              <a:lnSpc>
                <a:spcPct val="200000"/>
              </a:lnSpc>
              <a:buFontTx/>
              <a:buChar char="-"/>
            </a:pPr>
            <a:r>
              <a:rPr lang="en-NZ" sz="4800" dirty="0"/>
              <a:t>Identify potential risks in managing an investment portfolio that includes securities/firms from the Construction Industry</a:t>
            </a:r>
          </a:p>
        </p:txBody>
      </p:sp>
      <p:sp>
        <p:nvSpPr>
          <p:cNvPr id="6" name="Title 5">
            <a:extLst>
              <a:ext uri="{FF2B5EF4-FFF2-40B4-BE49-F238E27FC236}">
                <a16:creationId xmlns:a16="http://schemas.microsoft.com/office/drawing/2014/main" id="{ABB1C2C6-0DB6-A162-DBE0-DB2D95D68F17}"/>
              </a:ext>
            </a:extLst>
          </p:cNvPr>
          <p:cNvSpPr>
            <a:spLocks noGrp="1"/>
          </p:cNvSpPr>
          <p:nvPr>
            <p:ph type="title"/>
          </p:nvPr>
        </p:nvSpPr>
        <p:spPr/>
        <p:txBody>
          <a:bodyPr/>
          <a:lstStyle/>
          <a:p>
            <a:r>
              <a:rPr lang="en-NZ" dirty="0"/>
              <a:t>Identify Risks (10 mins)</a:t>
            </a:r>
          </a:p>
        </p:txBody>
      </p:sp>
      <p:sp>
        <p:nvSpPr>
          <p:cNvPr id="7" name="Rectangle 6">
            <a:extLst>
              <a:ext uri="{FF2B5EF4-FFF2-40B4-BE49-F238E27FC236}">
                <a16:creationId xmlns:a16="http://schemas.microsoft.com/office/drawing/2014/main" id="{3DBA6B1B-9B64-49C3-7FDA-0B672C95C7D4}"/>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3953774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FA68-4ECF-4B2C-A45F-D07D3D1C4D0E}"/>
              </a:ext>
            </a:extLst>
          </p:cNvPr>
          <p:cNvSpPr>
            <a:spLocks noGrp="1"/>
          </p:cNvSpPr>
          <p:nvPr>
            <p:ph type="title"/>
          </p:nvPr>
        </p:nvSpPr>
        <p:spPr>
          <a:xfrm>
            <a:off x="2031984" y="2030400"/>
            <a:ext cx="19879110" cy="1018800"/>
          </a:xfrm>
        </p:spPr>
        <p:txBody>
          <a:bodyPr/>
          <a:lstStyle/>
          <a:p>
            <a:r>
              <a:rPr lang="en-AU" dirty="0"/>
              <a:t>Risk Premium and Portfolio Theory</a:t>
            </a:r>
          </a:p>
        </p:txBody>
      </p:sp>
      <p:sp>
        <p:nvSpPr>
          <p:cNvPr id="3" name="Text Placeholder 2">
            <a:extLst>
              <a:ext uri="{FF2B5EF4-FFF2-40B4-BE49-F238E27FC236}">
                <a16:creationId xmlns:a16="http://schemas.microsoft.com/office/drawing/2014/main" id="{0C5EFA1A-DE67-4507-8B08-658254CCB057}"/>
              </a:ext>
            </a:extLst>
          </p:cNvPr>
          <p:cNvSpPr>
            <a:spLocks noGrp="1"/>
          </p:cNvSpPr>
          <p:nvPr>
            <p:ph type="body" sz="quarter" idx="10"/>
          </p:nvPr>
        </p:nvSpPr>
        <p:spPr>
          <a:xfrm>
            <a:off x="2031984" y="3110943"/>
            <a:ext cx="19880694" cy="6602400"/>
          </a:xfrm>
        </p:spPr>
        <p:txBody>
          <a:bodyPr>
            <a:normAutofit/>
          </a:bodyPr>
          <a:lstStyle/>
          <a:p>
            <a:pPr marL="514350" indent="-514350">
              <a:lnSpc>
                <a:spcPct val="150000"/>
              </a:lnSpc>
              <a:buFont typeface="+mj-lt"/>
              <a:buAutoNum type="arabicPeriod"/>
            </a:pPr>
            <a:r>
              <a:rPr lang="en-US" dirty="0">
                <a:latin typeface="Arial" panose="020B0604020202020204" pitchFamily="34" charset="0"/>
                <a:cs typeface="Arial" panose="020B0604020202020204" pitchFamily="34" charset="0"/>
              </a:rPr>
              <a:t>From a portfolio theory perspective, the relevant risk measure for an individual asset is its co-movement with the market portfolio</a:t>
            </a:r>
          </a:p>
          <a:p>
            <a:pPr marL="1258888" lvl="1" indent="-723900">
              <a:lnSpc>
                <a:spcPct val="150000"/>
              </a:lnSpc>
              <a:buFont typeface="+mj-lt"/>
              <a:buAutoNum type="alphaLcParenR"/>
            </a:pPr>
            <a:r>
              <a:rPr lang="en-US" b="1" dirty="0">
                <a:latin typeface="Arial" panose="020B0604020202020204" pitchFamily="34" charset="0"/>
                <a:cs typeface="Arial" panose="020B0604020202020204" pitchFamily="34" charset="0"/>
              </a:rPr>
              <a:t>Systematic risk </a:t>
            </a:r>
            <a:r>
              <a:rPr lang="en-US" dirty="0">
                <a:latin typeface="Arial" panose="020B0604020202020204" pitchFamily="34" charset="0"/>
                <a:cs typeface="Arial" panose="020B0604020202020204" pitchFamily="34" charset="0"/>
              </a:rPr>
              <a:t>relates the variance of the </a:t>
            </a:r>
            <a:r>
              <a:rPr lang="en-US" dirty="0">
                <a:solidFill>
                  <a:srgbClr val="2B47E7"/>
                </a:solidFill>
                <a:latin typeface="Arial" panose="020B0604020202020204" pitchFamily="34" charset="0"/>
                <a:cs typeface="Arial" panose="020B0604020202020204" pitchFamily="34" charset="0"/>
              </a:rPr>
              <a:t>investment </a:t>
            </a:r>
            <a:r>
              <a:rPr lang="en-US" dirty="0">
                <a:latin typeface="Arial" panose="020B0604020202020204" pitchFamily="34" charset="0"/>
                <a:cs typeface="Arial" panose="020B0604020202020204" pitchFamily="34" charset="0"/>
              </a:rPr>
              <a:t>to the variance of the </a:t>
            </a:r>
            <a:r>
              <a:rPr lang="en-US" dirty="0">
                <a:solidFill>
                  <a:srgbClr val="2B47E7"/>
                </a:solidFill>
                <a:latin typeface="Arial" panose="020B0604020202020204" pitchFamily="34" charset="0"/>
                <a:cs typeface="Arial" panose="020B0604020202020204" pitchFamily="34" charset="0"/>
              </a:rPr>
              <a:t>market</a:t>
            </a:r>
          </a:p>
          <a:p>
            <a:pPr marL="1258888" lvl="1" indent="-723900">
              <a:lnSpc>
                <a:spcPct val="150000"/>
              </a:lnSpc>
              <a:buFont typeface="+mj-lt"/>
              <a:buAutoNum type="alphaLcParenR"/>
            </a:pPr>
            <a:r>
              <a:rPr lang="en-US" b="1" dirty="0">
                <a:latin typeface="Arial" panose="020B0604020202020204" pitchFamily="34" charset="0"/>
                <a:cs typeface="Arial" panose="020B0604020202020204" pitchFamily="34" charset="0"/>
              </a:rPr>
              <a:t>Unsystematic risk </a:t>
            </a:r>
            <a:r>
              <a:rPr lang="en-CA" dirty="0">
                <a:latin typeface="Arial" panose="020B0604020202020204" pitchFamily="34" charset="0"/>
                <a:cs typeface="Arial" panose="020B0604020202020204" pitchFamily="34" charset="0"/>
              </a:rPr>
              <a:t>is due to the asset’s unique features</a:t>
            </a:r>
          </a:p>
          <a:p>
            <a:pPr marL="514350" indent="-514350">
              <a:lnSpc>
                <a:spcPct val="150000"/>
              </a:lnSpc>
              <a:buFont typeface="+mj-lt"/>
              <a:buAutoNum type="arabicPeriod"/>
            </a:pPr>
            <a:r>
              <a:rPr lang="en-US" dirty="0">
                <a:latin typeface="Arial" panose="020B0604020202020204" pitchFamily="34" charset="0"/>
                <a:cs typeface="Arial" panose="020B0604020202020204" pitchFamily="34" charset="0"/>
              </a:rPr>
              <a:t>The </a:t>
            </a:r>
            <a:r>
              <a:rPr lang="en-US" dirty="0">
                <a:solidFill>
                  <a:srgbClr val="2B47E7"/>
                </a:solidFill>
                <a:latin typeface="Arial" panose="020B0604020202020204" pitchFamily="34" charset="0"/>
                <a:cs typeface="Arial" panose="020B0604020202020204" pitchFamily="34" charset="0"/>
              </a:rPr>
              <a:t>risk </a:t>
            </a:r>
            <a:r>
              <a:rPr lang="en-CA" dirty="0">
                <a:solidFill>
                  <a:srgbClr val="2B47E7"/>
                </a:solidFill>
                <a:latin typeface="Arial" panose="020B0604020202020204" pitchFamily="34" charset="0"/>
                <a:cs typeface="Arial" panose="020B0604020202020204" pitchFamily="34" charset="0"/>
              </a:rPr>
              <a:t>premium </a:t>
            </a:r>
            <a:r>
              <a:rPr lang="en-CA" dirty="0">
                <a:latin typeface="Arial" panose="020B0604020202020204" pitchFamily="34" charset="0"/>
                <a:cs typeface="Arial" panose="020B0604020202020204" pitchFamily="34" charset="0"/>
              </a:rPr>
              <a:t>for an individual earning asset is a function of the asset’s </a:t>
            </a:r>
            <a:r>
              <a:rPr lang="en-CA" dirty="0">
                <a:solidFill>
                  <a:srgbClr val="2B47E7"/>
                </a:solidFill>
                <a:latin typeface="Arial" panose="020B0604020202020204" pitchFamily="34" charset="0"/>
                <a:cs typeface="Arial" panose="020B0604020202020204" pitchFamily="34" charset="0"/>
              </a:rPr>
              <a:t>systematic</a:t>
            </a:r>
            <a:r>
              <a:rPr lang="en-CA" dirty="0">
                <a:latin typeface="Arial" panose="020B0604020202020204" pitchFamily="34" charset="0"/>
                <a:cs typeface="Arial" panose="020B0604020202020204" pitchFamily="34" charset="0"/>
              </a:rPr>
              <a:t> risk with the </a:t>
            </a:r>
            <a:r>
              <a:rPr lang="en-CA" dirty="0">
                <a:solidFill>
                  <a:schemeClr val="accent1"/>
                </a:solidFill>
                <a:latin typeface="Arial" panose="020B0604020202020204" pitchFamily="34" charset="0"/>
                <a:cs typeface="Arial" panose="020B0604020202020204" pitchFamily="34" charset="0"/>
              </a:rPr>
              <a:t>aggregate</a:t>
            </a:r>
            <a:r>
              <a:rPr lang="en-CA" dirty="0">
                <a:latin typeface="Arial" panose="020B0604020202020204" pitchFamily="34" charset="0"/>
                <a:cs typeface="Arial" panose="020B0604020202020204" pitchFamily="34" charset="0"/>
              </a:rPr>
              <a:t> market portfolio of risky assets</a:t>
            </a:r>
            <a:endParaRPr lang="en-US" dirty="0">
              <a:latin typeface="Arial" panose="020B0604020202020204" pitchFamily="34" charset="0"/>
              <a:cs typeface="Arial" panose="020B0604020202020204" pitchFamily="34" charset="0"/>
            </a:endParaRPr>
          </a:p>
          <a:p>
            <a:pPr marL="514350" indent="-514350">
              <a:lnSpc>
                <a:spcPct val="150000"/>
              </a:lnSpc>
              <a:buFont typeface="+mj-lt"/>
              <a:buAutoNum type="arabicPeriod"/>
            </a:pPr>
            <a:r>
              <a:rPr lang="en-CA" dirty="0">
                <a:latin typeface="Arial" panose="020B0604020202020204" pitchFamily="34" charset="0"/>
                <a:cs typeface="Arial" panose="020B0604020202020204" pitchFamily="34" charset="0"/>
              </a:rPr>
              <a:t>The measure of an asset’s systematic risk is referred to as its </a:t>
            </a:r>
            <a:r>
              <a:rPr lang="en-CA" dirty="0">
                <a:solidFill>
                  <a:srgbClr val="2B47E7"/>
                </a:solidFill>
                <a:latin typeface="Arial" panose="020B0604020202020204" pitchFamily="34" charset="0"/>
                <a:cs typeface="Arial" panose="020B0604020202020204" pitchFamily="34" charset="0"/>
              </a:rPr>
              <a:t>beta</a:t>
            </a:r>
            <a:r>
              <a:rPr lang="en-CA" dirty="0">
                <a:latin typeface="Arial" panose="020B0604020202020204" pitchFamily="34" charset="0"/>
                <a:cs typeface="Arial" panose="020B0604020202020204" pitchFamily="34" charset="0"/>
              </a:rPr>
              <a:t>:</a:t>
            </a:r>
          </a:p>
          <a:p>
            <a:pPr marL="534988" lvl="1">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AU" dirty="0"/>
          </a:p>
        </p:txBody>
      </p:sp>
      <p:graphicFrame>
        <p:nvGraphicFramePr>
          <p:cNvPr id="5" name="Content Placeholder 3" descr="Risk premium = f of Systematic market risk.">
            <a:extLst>
              <a:ext uri="{FF2B5EF4-FFF2-40B4-BE49-F238E27FC236}">
                <a16:creationId xmlns:a16="http://schemas.microsoft.com/office/drawing/2014/main" id="{3B6A61A2-32B1-4E7F-82F0-423FDC14DE5E}"/>
              </a:ext>
            </a:extLst>
          </p:cNvPr>
          <p:cNvGraphicFramePr>
            <a:graphicFrameLocks noChangeAspect="1"/>
          </p:cNvGraphicFramePr>
          <p:nvPr/>
        </p:nvGraphicFramePr>
        <p:xfrm>
          <a:off x="4865385" y="8667460"/>
          <a:ext cx="7677423" cy="669133"/>
        </p:xfrm>
        <a:graphic>
          <a:graphicData uri="http://schemas.openxmlformats.org/presentationml/2006/ole">
            <mc:AlternateContent xmlns:mc="http://schemas.openxmlformats.org/markup-compatibility/2006">
              <mc:Choice xmlns:v="urn:schemas-microsoft-com:vml" Requires="v">
                <p:oleObj name="Equation" r:id="rId2" imgW="2768400" imgH="241200" progId="Equation.DSMT4">
                  <p:embed/>
                </p:oleObj>
              </mc:Choice>
              <mc:Fallback>
                <p:oleObj name="Equation" r:id="rId2" imgW="2768400" imgH="241200" progId="Equation.DSMT4">
                  <p:embed/>
                  <p:pic>
                    <p:nvPicPr>
                      <p:cNvPr id="5" name="Content Placeholder 3" descr="Risk premium = f of Systematic market risk.">
                        <a:extLst>
                          <a:ext uri="{FF2B5EF4-FFF2-40B4-BE49-F238E27FC236}">
                            <a16:creationId xmlns:a16="http://schemas.microsoft.com/office/drawing/2014/main" id="{3B6A61A2-32B1-4E7F-82F0-423FDC14D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385" y="8667460"/>
                        <a:ext cx="7677423" cy="66913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4376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629" y="2585101"/>
            <a:ext cx="11699481" cy="2617200"/>
          </a:xfrm>
        </p:spPr>
        <p:txBody>
          <a:bodyPr/>
          <a:lstStyle/>
          <a:p>
            <a:r>
              <a:rPr lang="en-NZ" dirty="0"/>
              <a:t>Relationship between Risk and Return</a:t>
            </a:r>
          </a:p>
        </p:txBody>
      </p:sp>
      <p:sp>
        <p:nvSpPr>
          <p:cNvPr id="3" name="Text Placeholder 2"/>
          <p:cNvSpPr>
            <a:spLocks noGrp="1"/>
          </p:cNvSpPr>
          <p:nvPr>
            <p:ph type="body" sz="quarter" idx="4294967295"/>
          </p:nvPr>
        </p:nvSpPr>
        <p:spPr>
          <a:xfrm>
            <a:off x="16858404" y="850605"/>
            <a:ext cx="5576294" cy="11142920"/>
          </a:xfrm>
        </p:spPr>
        <p:txBody>
          <a:bodyPr>
            <a:normAutofit lnSpcReduction="10000"/>
          </a:bodyPr>
          <a:lstStyle/>
          <a:p>
            <a:pPr marL="0" indent="0">
              <a:lnSpc>
                <a:spcPct val="100000"/>
              </a:lnSpc>
              <a:buNone/>
            </a:pPr>
            <a:r>
              <a:rPr lang="en-NZ" sz="80000" dirty="0">
                <a:solidFill>
                  <a:schemeClr val="bg1"/>
                </a:solidFill>
              </a:rPr>
              <a:t>4</a:t>
            </a:r>
          </a:p>
        </p:txBody>
      </p:sp>
    </p:spTree>
    <p:extLst>
      <p:ext uri="{BB962C8B-B14F-4D97-AF65-F5344CB8AC3E}">
        <p14:creationId xmlns:p14="http://schemas.microsoft.com/office/powerpoint/2010/main" val="955379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CF69-19E6-41C1-BBF8-DE033859C3B2}"/>
              </a:ext>
            </a:extLst>
          </p:cNvPr>
          <p:cNvSpPr>
            <a:spLocks noGrp="1"/>
          </p:cNvSpPr>
          <p:nvPr>
            <p:ph type="title"/>
          </p:nvPr>
        </p:nvSpPr>
        <p:spPr>
          <a:xfrm>
            <a:off x="369439" y="741928"/>
            <a:ext cx="19712016" cy="868075"/>
          </a:xfrm>
        </p:spPr>
        <p:txBody>
          <a:bodyPr/>
          <a:lstStyle/>
          <a:p>
            <a:r>
              <a:rPr lang="en-AU" dirty="0"/>
              <a:t>Relationship between Risk and Return</a:t>
            </a:r>
          </a:p>
        </p:txBody>
      </p:sp>
      <p:sp>
        <p:nvSpPr>
          <p:cNvPr id="3" name="Text Placeholder 2">
            <a:extLst>
              <a:ext uri="{FF2B5EF4-FFF2-40B4-BE49-F238E27FC236}">
                <a16:creationId xmlns:a16="http://schemas.microsoft.com/office/drawing/2014/main" id="{E0542789-5FBF-4579-AA85-21A50C7B8968}"/>
              </a:ext>
            </a:extLst>
          </p:cNvPr>
          <p:cNvSpPr>
            <a:spLocks noGrp="1"/>
          </p:cNvSpPr>
          <p:nvPr>
            <p:ph type="body" sz="quarter" idx="10"/>
          </p:nvPr>
        </p:nvSpPr>
        <p:spPr>
          <a:xfrm>
            <a:off x="369439" y="3255525"/>
            <a:ext cx="6197615" cy="6477884"/>
          </a:xfrm>
        </p:spPr>
        <p:txBody>
          <a:bodyPr>
            <a:noAutofit/>
          </a:bodyPr>
          <a:lstStyle/>
          <a:p>
            <a:pPr marL="893763" indent="-893763">
              <a:buFont typeface="Wingdings" panose="05000000000000000000" pitchFamily="2" charset="2"/>
              <a:buChar char="q"/>
            </a:pPr>
            <a:r>
              <a:rPr lang="en-AU" dirty="0"/>
              <a:t>The line that reflects the combination of risk and return available on alternative investments is referred to the security market line (SML).</a:t>
            </a:r>
          </a:p>
          <a:p>
            <a:pPr marL="893763" indent="-893763">
              <a:buFont typeface="Wingdings" panose="05000000000000000000" pitchFamily="2" charset="2"/>
              <a:buChar char="q"/>
            </a:pPr>
            <a:endParaRPr lang="en-AU" dirty="0"/>
          </a:p>
          <a:p>
            <a:pPr marL="893763" indent="-893763">
              <a:buFont typeface="Wingdings" panose="05000000000000000000" pitchFamily="2" charset="2"/>
              <a:buChar char="q"/>
            </a:pPr>
            <a:r>
              <a:rPr lang="en-AU" dirty="0"/>
              <a:t>Investors would select investments that are consistent with their risk preferences; some would consider only low-risk investments whereas others welcome high-risk investments.</a:t>
            </a:r>
          </a:p>
        </p:txBody>
      </p:sp>
      <p:pic>
        <p:nvPicPr>
          <p:cNvPr id="5" name="Picture 2" descr="A graph shows the relationship between risk and return.&#10;&#10;The x axis depicts the risk (business, etc., or systematic risk - beta), and the y axis depicts the expected return. A rising line originates from a point labelled as N R F R on the y axis. It is labelled as Security Market Line (S M L). Two vertical lines are depicted on the rising line in equal distances. The region between the first vertical line and the y axis is depicted as Low risk, the next region between the first and the second vertical line is depicted as Average risk, and the region further is depicted as the High risk. The slope below the Average risk region is labelled as, The slope indicates the required return per unit of risk.">
            <a:extLst>
              <a:ext uri="{FF2B5EF4-FFF2-40B4-BE49-F238E27FC236}">
                <a16:creationId xmlns:a16="http://schemas.microsoft.com/office/drawing/2014/main" id="{73F11813-0D88-4736-B364-C65F20ECEB73}"/>
              </a:ext>
            </a:extLst>
          </p:cNvPr>
          <p:cNvPicPr>
            <a:picLocks noChangeAspect="1" noChangeArrowheads="1"/>
          </p:cNvPicPr>
          <p:nvPr/>
        </p:nvPicPr>
        <p:blipFill>
          <a:blip r:embed="rId4"/>
          <a:stretch>
            <a:fillRect/>
          </a:stretch>
        </p:blipFill>
        <p:spPr bwMode="auto">
          <a:xfrm>
            <a:off x="5830752" y="1817464"/>
            <a:ext cx="17884325" cy="1038803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8149951" y="2978301"/>
                <a:ext cx="4322122" cy="5544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panose="02040503050406030204" pitchFamily="18" charset="0"/>
                        </a:rPr>
                        <m:t>E</m:t>
                      </m:r>
                      <m:d>
                        <m:dPr>
                          <m:ctrlPr>
                            <a:rPr lang="en-NZ" b="0" i="1" smtClean="0">
                              <a:latin typeface="Cambria Math" panose="02040503050406030204" pitchFamily="18" charset="0"/>
                            </a:rPr>
                          </m:ctrlPr>
                        </m:dPr>
                        <m:e>
                          <m:sSub>
                            <m:sSubPr>
                              <m:ctrlPr>
                                <a:rPr lang="en-NZ" i="1">
                                  <a:latin typeface="Cambria Math" panose="02040503050406030204" pitchFamily="18" charset="0"/>
                                </a:rPr>
                              </m:ctrlPr>
                            </m:sSubPr>
                            <m:e>
                              <m:r>
                                <a:rPr lang="en-NZ" i="1">
                                  <a:latin typeface="Cambria Math" panose="02040503050406030204" pitchFamily="18" charset="0"/>
                                </a:rPr>
                                <m:t>𝑅</m:t>
                              </m:r>
                            </m:e>
                            <m:sub>
                              <m:r>
                                <a:rPr lang="en-NZ" i="1">
                                  <a:latin typeface="Cambria Math" panose="02040503050406030204" pitchFamily="18" charset="0"/>
                                </a:rPr>
                                <m:t>𝑖</m:t>
                              </m:r>
                            </m:sub>
                          </m:sSub>
                        </m:e>
                      </m:d>
                      <m:r>
                        <a:rPr lang="en-NZ" b="0" i="0" smtClean="0">
                          <a:latin typeface="Cambria Math" panose="02040503050406030204" pitchFamily="18" charset="0"/>
                        </a:rPr>
                        <m:t>=</m:t>
                      </m:r>
                      <m:r>
                        <m:rPr>
                          <m:sty m:val="p"/>
                        </m:rPr>
                        <a:rPr lang="en-NZ" b="0" i="0" smtClean="0">
                          <a:latin typeface="Cambria Math" panose="02040503050406030204" pitchFamily="18" charset="0"/>
                        </a:rPr>
                        <m:t>NRFR</m:t>
                      </m:r>
                      <m:r>
                        <a:rPr lang="en-NZ" b="0" i="0" smtClean="0">
                          <a:latin typeface="Cambria Math" panose="02040503050406030204" pitchFamily="18" charset="0"/>
                        </a:rPr>
                        <m:t>+</m:t>
                      </m:r>
                      <m:sSub>
                        <m:sSubPr>
                          <m:ctrlPr>
                            <a:rPr lang="en-NZ" b="0" i="1" smtClean="0">
                              <a:latin typeface="Cambria Math" panose="02040503050406030204" pitchFamily="18" charset="0"/>
                            </a:rPr>
                          </m:ctrlPr>
                        </m:sSubPr>
                        <m:e>
                          <m:r>
                            <a:rPr lang="en-NZ" b="0" i="1" smtClean="0">
                              <a:latin typeface="Cambria Math" panose="02040503050406030204" pitchFamily="18" charset="0"/>
                            </a:rPr>
                            <m:t>𝑅𝑃</m:t>
                          </m:r>
                        </m:e>
                        <m:sub>
                          <m:r>
                            <a:rPr lang="en-NZ" b="0" i="1" smtClean="0">
                              <a:latin typeface="Cambria Math" panose="02040503050406030204" pitchFamily="18" charset="0"/>
                            </a:rPr>
                            <m:t>𝑖</m:t>
                          </m:r>
                        </m:sub>
                      </m:sSub>
                    </m:oMath>
                  </m:oMathPara>
                </a14:m>
                <a:endParaRPr lang="en-NZ" dirty="0"/>
              </a:p>
            </p:txBody>
          </p:sp>
        </mc:Choice>
        <mc:Fallback xmlns="">
          <p:sp>
            <p:nvSpPr>
              <p:cNvPr id="4" name="TextBox 3"/>
              <p:cNvSpPr txBox="1">
                <a:spLocks noRot="1" noChangeAspect="1" noMove="1" noResize="1" noEditPoints="1" noAdjustHandles="1" noChangeArrowheads="1" noChangeShapeType="1" noTextEdit="1"/>
              </p:cNvSpPr>
              <p:nvPr/>
            </p:nvSpPr>
            <p:spPr>
              <a:xfrm>
                <a:off x="18149951" y="2978301"/>
                <a:ext cx="4322122" cy="554447"/>
              </a:xfrm>
              <a:prstGeom prst="rect">
                <a:avLst/>
              </a:prstGeom>
              <a:blipFill>
                <a:blip r:embed="rId5"/>
                <a:stretch>
                  <a:fillRect/>
                </a:stretch>
              </a:blipFill>
            </p:spPr>
            <p:txBody>
              <a:bodyPr/>
              <a:lstStyle/>
              <a:p>
                <a:r>
                  <a:rPr lang="en-NZ">
                    <a:noFill/>
                  </a:rPr>
                  <a:t> </a:t>
                </a:r>
              </a:p>
            </p:txBody>
          </p:sp>
        </mc:Fallback>
      </mc:AlternateContent>
      <p:sp>
        <p:nvSpPr>
          <p:cNvPr id="6" name="SMARTInkShape-1">
            <a:extLst>
              <a:ext uri="{FF2B5EF4-FFF2-40B4-BE49-F238E27FC236}">
                <a16:creationId xmlns:a16="http://schemas.microsoft.com/office/drawing/2014/main" id="{7BAD1860-F35A-4B6B-B066-A6942C6A45F9}"/>
              </a:ext>
            </a:extLst>
          </p:cNvPr>
          <p:cNvSpPr/>
          <p:nvPr>
            <p:custDataLst>
              <p:tags r:id="rId1"/>
            </p:custDataLst>
          </p:nvPr>
        </p:nvSpPr>
        <p:spPr>
          <a:xfrm>
            <a:off x="21175787" y="4401800"/>
            <a:ext cx="1" cy="23847"/>
          </a:xfrm>
          <a:custGeom>
            <a:avLst/>
            <a:gdLst/>
            <a:ahLst/>
            <a:cxnLst/>
            <a:rect l="0" t="0" r="0" b="0"/>
            <a:pathLst>
              <a:path w="1" h="23847">
                <a:moveTo>
                  <a:pt x="0" y="23846"/>
                </a:moveTo>
                <a:lnTo>
                  <a:pt x="0" y="23846"/>
                </a:lnTo>
                <a:lnTo>
                  <a:pt x="0" y="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09" name="SMARTInkShape-88">
            <a:extLst>
              <a:ext uri="{FF2B5EF4-FFF2-40B4-BE49-F238E27FC236}">
                <a16:creationId xmlns:a16="http://schemas.microsoft.com/office/drawing/2014/main" id="{4783A3B7-5993-4F80-80F6-6A247A28902A}"/>
              </a:ext>
            </a:extLst>
          </p:cNvPr>
          <p:cNvSpPr/>
          <p:nvPr>
            <p:custDataLst>
              <p:tags r:id="rId2"/>
            </p:custDataLst>
          </p:nvPr>
        </p:nvSpPr>
        <p:spPr>
          <a:xfrm>
            <a:off x="18958054" y="5498743"/>
            <a:ext cx="23846" cy="1"/>
          </a:xfrm>
          <a:custGeom>
            <a:avLst/>
            <a:gdLst/>
            <a:ahLst/>
            <a:cxnLst/>
            <a:rect l="0" t="0" r="0" b="0"/>
            <a:pathLst>
              <a:path w="23846" h="1">
                <a:moveTo>
                  <a:pt x="0" y="0"/>
                </a:moveTo>
                <a:lnTo>
                  <a:pt x="0" y="0"/>
                </a:lnTo>
                <a:lnTo>
                  <a:pt x="23845" y="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mc:AlternateContent xmlns:mc="http://schemas.openxmlformats.org/markup-compatibility/2006" xmlns:p14="http://schemas.microsoft.com/office/powerpoint/2010/main">
        <mc:Choice Requires="p14">
          <p:contentPart p14:bwMode="auto" r:id="rId6">
            <p14:nvContentPartPr>
              <p14:cNvPr id="140" name="Ink 139">
                <a:extLst>
                  <a:ext uri="{FF2B5EF4-FFF2-40B4-BE49-F238E27FC236}">
                    <a16:creationId xmlns:a16="http://schemas.microsoft.com/office/drawing/2014/main" id="{C04D8444-6A0E-43A1-81F7-E78C4C363DD9}"/>
                  </a:ext>
                </a:extLst>
              </p14:cNvPr>
              <p14:cNvContentPartPr/>
              <p14:nvPr/>
            </p14:nvContentPartPr>
            <p14:xfrm>
              <a:off x="19534811" y="12701029"/>
              <a:ext cx="360" cy="360"/>
            </p14:xfrm>
          </p:contentPart>
        </mc:Choice>
        <mc:Fallback xmlns="">
          <p:pic>
            <p:nvPicPr>
              <p:cNvPr id="140" name="Ink 139">
                <a:extLst>
                  <a:ext uri="{FF2B5EF4-FFF2-40B4-BE49-F238E27FC236}">
                    <a16:creationId xmlns:a16="http://schemas.microsoft.com/office/drawing/2014/main" id="{C04D8444-6A0E-43A1-81F7-E78C4C363DD9}"/>
                  </a:ext>
                </a:extLst>
              </p:cNvPr>
              <p:cNvPicPr/>
              <p:nvPr/>
            </p:nvPicPr>
            <p:blipFill>
              <a:blip r:embed="rId7"/>
              <a:stretch>
                <a:fillRect/>
              </a:stretch>
            </p:blipFill>
            <p:spPr>
              <a:xfrm>
                <a:off x="19525811" y="12692389"/>
                <a:ext cx="18000" cy="18000"/>
              </a:xfrm>
              <a:prstGeom prst="rect">
                <a:avLst/>
              </a:prstGeom>
            </p:spPr>
          </p:pic>
        </mc:Fallback>
      </mc:AlternateContent>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81900" y="5498743"/>
            <a:ext cx="4791062" cy="4653532"/>
          </a:xfrm>
          <a:prstGeom prst="rect">
            <a:avLst/>
          </a:prstGeom>
        </p:spPr>
      </p:pic>
    </p:spTree>
    <p:extLst>
      <p:ext uri="{BB962C8B-B14F-4D97-AF65-F5344CB8AC3E}">
        <p14:creationId xmlns:p14="http://schemas.microsoft.com/office/powerpoint/2010/main" val="17120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49" y="1516050"/>
            <a:ext cx="20341168" cy="10714050"/>
          </a:xfrm>
          <a:prstGeom prst="rect">
            <a:avLst/>
          </a:prstGeom>
        </p:spPr>
      </p:pic>
    </p:spTree>
    <p:extLst>
      <p:ext uri="{BB962C8B-B14F-4D97-AF65-F5344CB8AC3E}">
        <p14:creationId xmlns:p14="http://schemas.microsoft.com/office/powerpoint/2010/main" val="3951135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rot="16200000">
            <a:off x="-1244240" y="5225115"/>
            <a:ext cx="12041868" cy="1889126"/>
          </a:xfrm>
          <a:prstGeom prst="rect">
            <a:avLst/>
          </a:prstGeom>
        </p:spPr>
        <p:txBody>
          <a:bodyPr/>
          <a:lstStyle>
            <a:lvl1pPr algn="ctr" rtl="0" eaLnBrk="1" fontAlgn="base" hangingPunct="1">
              <a:spcBef>
                <a:spcPct val="0"/>
              </a:spcBef>
              <a:spcAft>
                <a:spcPct val="0"/>
              </a:spcAft>
              <a:defRPr sz="3600">
                <a:solidFill>
                  <a:srgbClr val="FFCC66"/>
                </a:solidFill>
                <a:latin typeface="+mj-lt"/>
                <a:ea typeface="+mj-ea"/>
                <a:cs typeface="+mj-cs"/>
              </a:defRPr>
            </a:lvl1pPr>
            <a:lvl2pPr algn="ctr" rtl="0" eaLnBrk="1" fontAlgn="base" hangingPunct="1">
              <a:spcBef>
                <a:spcPct val="0"/>
              </a:spcBef>
              <a:spcAft>
                <a:spcPct val="0"/>
              </a:spcAft>
              <a:defRPr sz="3600">
                <a:solidFill>
                  <a:srgbClr val="FFCC66"/>
                </a:solidFill>
                <a:latin typeface="Arial" pitchFamily="34" charset="0"/>
              </a:defRPr>
            </a:lvl2pPr>
            <a:lvl3pPr algn="ctr" rtl="0" eaLnBrk="1" fontAlgn="base" hangingPunct="1">
              <a:spcBef>
                <a:spcPct val="0"/>
              </a:spcBef>
              <a:spcAft>
                <a:spcPct val="0"/>
              </a:spcAft>
              <a:defRPr sz="3600">
                <a:solidFill>
                  <a:srgbClr val="FFCC66"/>
                </a:solidFill>
                <a:latin typeface="Arial" pitchFamily="34" charset="0"/>
              </a:defRPr>
            </a:lvl3pPr>
            <a:lvl4pPr algn="ctr" rtl="0" eaLnBrk="1" fontAlgn="base" hangingPunct="1">
              <a:spcBef>
                <a:spcPct val="0"/>
              </a:spcBef>
              <a:spcAft>
                <a:spcPct val="0"/>
              </a:spcAft>
              <a:defRPr sz="3600">
                <a:solidFill>
                  <a:srgbClr val="FFCC66"/>
                </a:solidFill>
                <a:latin typeface="Arial" pitchFamily="34" charset="0"/>
              </a:defRPr>
            </a:lvl4pPr>
            <a:lvl5pPr algn="ctr" rtl="0" eaLnBrk="1" fontAlgn="base" hangingPunct="1">
              <a:spcBef>
                <a:spcPct val="0"/>
              </a:spcBef>
              <a:spcAft>
                <a:spcPct val="0"/>
              </a:spcAft>
              <a:defRPr sz="3600">
                <a:solidFill>
                  <a:srgbClr val="FFCC66"/>
                </a:solidFill>
                <a:latin typeface="Arial" pitchFamily="34" charset="0"/>
              </a:defRPr>
            </a:lvl5pPr>
            <a:lvl6pPr marL="457200" algn="ctr" rtl="0" eaLnBrk="1" fontAlgn="base" hangingPunct="1">
              <a:spcBef>
                <a:spcPct val="0"/>
              </a:spcBef>
              <a:spcAft>
                <a:spcPct val="0"/>
              </a:spcAft>
              <a:defRPr sz="3600">
                <a:solidFill>
                  <a:schemeClr val="tx2"/>
                </a:solidFill>
                <a:latin typeface="Arial" pitchFamily="34" charset="0"/>
              </a:defRPr>
            </a:lvl6pPr>
            <a:lvl7pPr marL="914400" algn="ctr" rtl="0" eaLnBrk="1" fontAlgn="base" hangingPunct="1">
              <a:spcBef>
                <a:spcPct val="0"/>
              </a:spcBef>
              <a:spcAft>
                <a:spcPct val="0"/>
              </a:spcAft>
              <a:defRPr sz="3600">
                <a:solidFill>
                  <a:schemeClr val="tx2"/>
                </a:solidFill>
                <a:latin typeface="Arial" pitchFamily="34" charset="0"/>
              </a:defRPr>
            </a:lvl7pPr>
            <a:lvl8pPr marL="1371600" algn="ctr" rtl="0" eaLnBrk="1" fontAlgn="base" hangingPunct="1">
              <a:spcBef>
                <a:spcPct val="0"/>
              </a:spcBef>
              <a:spcAft>
                <a:spcPct val="0"/>
              </a:spcAft>
              <a:defRPr sz="3600">
                <a:solidFill>
                  <a:schemeClr val="tx2"/>
                </a:solidFill>
                <a:latin typeface="Arial" pitchFamily="34" charset="0"/>
              </a:defRPr>
            </a:lvl8pPr>
            <a:lvl9pPr marL="1828800" algn="ctr" rtl="0" eaLnBrk="1" fontAlgn="base" hangingPunct="1">
              <a:spcBef>
                <a:spcPct val="0"/>
              </a:spcBef>
              <a:spcAft>
                <a:spcPct val="0"/>
              </a:spcAft>
              <a:defRPr sz="3600">
                <a:solidFill>
                  <a:schemeClr val="tx2"/>
                </a:solidFill>
                <a:latin typeface="Arial" pitchFamily="34" charset="0"/>
              </a:defRPr>
            </a:lvl9pPr>
          </a:lstStyle>
          <a:p>
            <a:r>
              <a:rPr lang="en-US" sz="7200" b="1" dirty="0">
                <a:solidFill>
                  <a:srgbClr val="10183D"/>
                </a:solidFill>
              </a:rPr>
              <a:t>EXHIBIT 3.8</a:t>
            </a:r>
          </a:p>
        </p:txBody>
      </p:sp>
      <p:pic>
        <p:nvPicPr>
          <p:cNvPr id="6" name="Picture 5">
            <a:extLst>
              <a:ext uri="{FF2B5EF4-FFF2-40B4-BE49-F238E27FC236}">
                <a16:creationId xmlns:a16="http://schemas.microsoft.com/office/drawing/2014/main" id="{01D29AB0-6CD1-F441-8BFE-FBD31810378C}"/>
              </a:ext>
            </a:extLst>
          </p:cNvPr>
          <p:cNvPicPr>
            <a:picLocks noChangeAspect="1"/>
          </p:cNvPicPr>
          <p:nvPr/>
        </p:nvPicPr>
        <p:blipFill rotWithShape="1">
          <a:blip r:embed="rId2"/>
          <a:srcRect b="2410"/>
          <a:stretch/>
        </p:blipFill>
        <p:spPr>
          <a:xfrm>
            <a:off x="5361191" y="-7585"/>
            <a:ext cx="13696542" cy="12366986"/>
          </a:xfrm>
          <a:prstGeom prst="rect">
            <a:avLst/>
          </a:prstGeom>
        </p:spPr>
      </p:pic>
      <p:pic>
        <p:nvPicPr>
          <p:cNvPr id="3" name="Picture 2">
            <a:extLst>
              <a:ext uri="{FF2B5EF4-FFF2-40B4-BE49-F238E27FC236}">
                <a16:creationId xmlns:a16="http://schemas.microsoft.com/office/drawing/2014/main" id="{C7B4AE64-F2CD-1845-8D3D-393A3867C0CC}"/>
              </a:ext>
            </a:extLst>
          </p:cNvPr>
          <p:cNvPicPr>
            <a:picLocks noChangeAspect="1"/>
          </p:cNvPicPr>
          <p:nvPr/>
        </p:nvPicPr>
        <p:blipFill>
          <a:blip r:embed="rId3"/>
          <a:stretch>
            <a:fillRect/>
          </a:stretch>
        </p:blipFill>
        <p:spPr>
          <a:xfrm rot="16200000">
            <a:off x="13266406" y="6068537"/>
            <a:ext cx="11893948" cy="350202"/>
          </a:xfrm>
          <a:prstGeom prst="rect">
            <a:avLst/>
          </a:prstGeom>
        </p:spPr>
      </p:pic>
    </p:spTree>
    <p:extLst>
      <p:ext uri="{BB962C8B-B14F-4D97-AF65-F5344CB8AC3E}">
        <p14:creationId xmlns:p14="http://schemas.microsoft.com/office/powerpoint/2010/main" val="223068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79860" y="982493"/>
            <a:ext cx="16459200" cy="1889126"/>
          </a:xfrm>
          <a:prstGeom prst="rect">
            <a:avLst/>
          </a:prstGeom>
        </p:spPr>
        <p:txBody>
          <a:bodyPr/>
          <a:lstStyle>
            <a:lvl1pPr algn="ctr" rtl="0" eaLnBrk="1" fontAlgn="base" hangingPunct="1">
              <a:spcBef>
                <a:spcPct val="0"/>
              </a:spcBef>
              <a:spcAft>
                <a:spcPct val="0"/>
              </a:spcAft>
              <a:defRPr sz="3600">
                <a:solidFill>
                  <a:srgbClr val="FFCC66"/>
                </a:solidFill>
                <a:latin typeface="+mj-lt"/>
                <a:ea typeface="+mj-ea"/>
                <a:cs typeface="+mj-cs"/>
              </a:defRPr>
            </a:lvl1pPr>
            <a:lvl2pPr algn="ctr" rtl="0" eaLnBrk="1" fontAlgn="base" hangingPunct="1">
              <a:spcBef>
                <a:spcPct val="0"/>
              </a:spcBef>
              <a:spcAft>
                <a:spcPct val="0"/>
              </a:spcAft>
              <a:defRPr sz="3600">
                <a:solidFill>
                  <a:srgbClr val="FFCC66"/>
                </a:solidFill>
                <a:latin typeface="Arial" pitchFamily="34" charset="0"/>
              </a:defRPr>
            </a:lvl2pPr>
            <a:lvl3pPr algn="ctr" rtl="0" eaLnBrk="1" fontAlgn="base" hangingPunct="1">
              <a:spcBef>
                <a:spcPct val="0"/>
              </a:spcBef>
              <a:spcAft>
                <a:spcPct val="0"/>
              </a:spcAft>
              <a:defRPr sz="3600">
                <a:solidFill>
                  <a:srgbClr val="FFCC66"/>
                </a:solidFill>
                <a:latin typeface="Arial" pitchFamily="34" charset="0"/>
              </a:defRPr>
            </a:lvl3pPr>
            <a:lvl4pPr algn="ctr" rtl="0" eaLnBrk="1" fontAlgn="base" hangingPunct="1">
              <a:spcBef>
                <a:spcPct val="0"/>
              </a:spcBef>
              <a:spcAft>
                <a:spcPct val="0"/>
              </a:spcAft>
              <a:defRPr sz="3600">
                <a:solidFill>
                  <a:srgbClr val="FFCC66"/>
                </a:solidFill>
                <a:latin typeface="Arial" pitchFamily="34" charset="0"/>
              </a:defRPr>
            </a:lvl4pPr>
            <a:lvl5pPr algn="ctr" rtl="0" eaLnBrk="1" fontAlgn="base" hangingPunct="1">
              <a:spcBef>
                <a:spcPct val="0"/>
              </a:spcBef>
              <a:spcAft>
                <a:spcPct val="0"/>
              </a:spcAft>
              <a:defRPr sz="3600">
                <a:solidFill>
                  <a:srgbClr val="FFCC66"/>
                </a:solidFill>
                <a:latin typeface="Arial" pitchFamily="34" charset="0"/>
              </a:defRPr>
            </a:lvl5pPr>
            <a:lvl6pPr marL="457200" algn="ctr" rtl="0" eaLnBrk="1" fontAlgn="base" hangingPunct="1">
              <a:spcBef>
                <a:spcPct val="0"/>
              </a:spcBef>
              <a:spcAft>
                <a:spcPct val="0"/>
              </a:spcAft>
              <a:defRPr sz="3600">
                <a:solidFill>
                  <a:schemeClr val="tx2"/>
                </a:solidFill>
                <a:latin typeface="Arial" pitchFamily="34" charset="0"/>
              </a:defRPr>
            </a:lvl6pPr>
            <a:lvl7pPr marL="914400" algn="ctr" rtl="0" eaLnBrk="1" fontAlgn="base" hangingPunct="1">
              <a:spcBef>
                <a:spcPct val="0"/>
              </a:spcBef>
              <a:spcAft>
                <a:spcPct val="0"/>
              </a:spcAft>
              <a:defRPr sz="3600">
                <a:solidFill>
                  <a:schemeClr val="tx2"/>
                </a:solidFill>
                <a:latin typeface="Arial" pitchFamily="34" charset="0"/>
              </a:defRPr>
            </a:lvl7pPr>
            <a:lvl8pPr marL="1371600" algn="ctr" rtl="0" eaLnBrk="1" fontAlgn="base" hangingPunct="1">
              <a:spcBef>
                <a:spcPct val="0"/>
              </a:spcBef>
              <a:spcAft>
                <a:spcPct val="0"/>
              </a:spcAft>
              <a:defRPr sz="3600">
                <a:solidFill>
                  <a:schemeClr val="tx2"/>
                </a:solidFill>
                <a:latin typeface="Arial" pitchFamily="34" charset="0"/>
              </a:defRPr>
            </a:lvl8pPr>
            <a:lvl9pPr marL="1828800" algn="ctr" rtl="0" eaLnBrk="1" fontAlgn="base" hangingPunct="1">
              <a:spcBef>
                <a:spcPct val="0"/>
              </a:spcBef>
              <a:spcAft>
                <a:spcPct val="0"/>
              </a:spcAft>
              <a:defRPr sz="3600">
                <a:solidFill>
                  <a:schemeClr val="tx2"/>
                </a:solidFill>
                <a:latin typeface="Arial" pitchFamily="34" charset="0"/>
              </a:defRPr>
            </a:lvl9pPr>
          </a:lstStyle>
          <a:p>
            <a:r>
              <a:rPr lang="en-US" sz="7200" b="1" dirty="0">
                <a:solidFill>
                  <a:srgbClr val="10183D"/>
                </a:solidFill>
              </a:rPr>
              <a:t>EXHIBIT 3.2</a:t>
            </a:r>
          </a:p>
        </p:txBody>
      </p:sp>
      <p:pic>
        <p:nvPicPr>
          <p:cNvPr id="6" name="Picture 5">
            <a:extLst>
              <a:ext uri="{FF2B5EF4-FFF2-40B4-BE49-F238E27FC236}">
                <a16:creationId xmlns:a16="http://schemas.microsoft.com/office/drawing/2014/main" id="{87675FC3-34A7-6140-87BB-48AD8511BE46}"/>
              </a:ext>
            </a:extLst>
          </p:cNvPr>
          <p:cNvPicPr>
            <a:picLocks noChangeAspect="1"/>
          </p:cNvPicPr>
          <p:nvPr/>
        </p:nvPicPr>
        <p:blipFill>
          <a:blip r:embed="rId2"/>
          <a:stretch>
            <a:fillRect/>
          </a:stretch>
        </p:blipFill>
        <p:spPr>
          <a:xfrm>
            <a:off x="3514709" y="3696510"/>
            <a:ext cx="17389506" cy="6667480"/>
          </a:xfrm>
          <a:prstGeom prst="rect">
            <a:avLst/>
          </a:prstGeom>
        </p:spPr>
      </p:pic>
    </p:spTree>
    <p:extLst>
      <p:ext uri="{BB962C8B-B14F-4D97-AF65-F5344CB8AC3E}">
        <p14:creationId xmlns:p14="http://schemas.microsoft.com/office/powerpoint/2010/main" val="1214034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322760" y="161877"/>
            <a:ext cx="15773400" cy="2651126"/>
          </a:xfrm>
        </p:spPr>
        <p:txBody>
          <a:bodyPr/>
          <a:lstStyle/>
          <a:p>
            <a:pPr algn="ctr"/>
            <a:r>
              <a:rPr lang="en-US" b="1" dirty="0">
                <a:latin typeface="+mj-lt"/>
              </a:rPr>
              <a:t>EXHIBIT 1.9</a:t>
            </a:r>
          </a:p>
        </p:txBody>
      </p:sp>
      <p:pic>
        <p:nvPicPr>
          <p:cNvPr id="6" name="Picture 5">
            <a:extLst>
              <a:ext uri="{FF2B5EF4-FFF2-40B4-BE49-F238E27FC236}">
                <a16:creationId xmlns:a16="http://schemas.microsoft.com/office/drawing/2014/main" id="{8E8B4C7D-FE8C-2A4D-B371-A59BC0080FE1}"/>
              </a:ext>
            </a:extLst>
          </p:cNvPr>
          <p:cNvPicPr>
            <a:picLocks noChangeAspect="1"/>
          </p:cNvPicPr>
          <p:nvPr/>
        </p:nvPicPr>
        <p:blipFill rotWithShape="1">
          <a:blip r:embed="rId3"/>
          <a:srcRect b="6903"/>
          <a:stretch/>
        </p:blipFill>
        <p:spPr>
          <a:xfrm>
            <a:off x="4542775" y="2352000"/>
            <a:ext cx="15168610" cy="9807048"/>
          </a:xfrm>
          <a:prstGeom prst="rect">
            <a:avLst/>
          </a:prstGeom>
        </p:spPr>
      </p:pic>
      <p:pic>
        <p:nvPicPr>
          <p:cNvPr id="4" name="Picture 3">
            <a:extLst>
              <a:ext uri="{FF2B5EF4-FFF2-40B4-BE49-F238E27FC236}">
                <a16:creationId xmlns:a16="http://schemas.microsoft.com/office/drawing/2014/main" id="{6EEA75A9-30D2-5E46-AA1E-5BA00C61363D}"/>
              </a:ext>
            </a:extLst>
          </p:cNvPr>
          <p:cNvPicPr>
            <a:picLocks noChangeAspect="1"/>
          </p:cNvPicPr>
          <p:nvPr/>
        </p:nvPicPr>
        <p:blipFill>
          <a:blip r:embed="rId4"/>
          <a:stretch>
            <a:fillRect/>
          </a:stretch>
        </p:blipFill>
        <p:spPr>
          <a:xfrm rot="16200000">
            <a:off x="15484375" y="7192053"/>
            <a:ext cx="9074606" cy="620586"/>
          </a:xfrm>
          <a:prstGeom prst="rect">
            <a:avLst/>
          </a:prstGeom>
        </p:spPr>
      </p:pic>
    </p:spTree>
    <p:extLst>
      <p:ext uri="{BB962C8B-B14F-4D97-AF65-F5344CB8AC3E}">
        <p14:creationId xmlns:p14="http://schemas.microsoft.com/office/powerpoint/2010/main" val="415135944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629" y="2585101"/>
            <a:ext cx="11699481" cy="2617200"/>
          </a:xfrm>
        </p:spPr>
        <p:txBody>
          <a:bodyPr/>
          <a:lstStyle/>
          <a:p>
            <a:r>
              <a:rPr lang="en-NZ" dirty="0"/>
              <a:t>Measures of Return and Risk</a:t>
            </a:r>
          </a:p>
        </p:txBody>
      </p:sp>
      <p:sp>
        <p:nvSpPr>
          <p:cNvPr id="3" name="Text Placeholder 2"/>
          <p:cNvSpPr>
            <a:spLocks noGrp="1"/>
          </p:cNvSpPr>
          <p:nvPr>
            <p:ph type="body" sz="quarter" idx="4294967295"/>
          </p:nvPr>
        </p:nvSpPr>
        <p:spPr>
          <a:xfrm>
            <a:off x="16858404" y="850605"/>
            <a:ext cx="5576294" cy="11142920"/>
          </a:xfrm>
        </p:spPr>
        <p:txBody>
          <a:bodyPr>
            <a:normAutofit lnSpcReduction="10000"/>
          </a:bodyPr>
          <a:lstStyle/>
          <a:p>
            <a:pPr marL="0" indent="0">
              <a:lnSpc>
                <a:spcPct val="100000"/>
              </a:lnSpc>
              <a:buNone/>
            </a:pPr>
            <a:r>
              <a:rPr lang="en-NZ" sz="80000" dirty="0">
                <a:solidFill>
                  <a:schemeClr val="bg1"/>
                </a:solidFill>
              </a:rPr>
              <a:t>2</a:t>
            </a:r>
          </a:p>
        </p:txBody>
      </p:sp>
    </p:spTree>
    <p:extLst>
      <p:ext uri="{BB962C8B-B14F-4D97-AF65-F5344CB8AC3E}">
        <p14:creationId xmlns:p14="http://schemas.microsoft.com/office/powerpoint/2010/main" val="1142768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79862" y="632299"/>
            <a:ext cx="16459200" cy="1889126"/>
          </a:xfrm>
          <a:prstGeom prst="rect">
            <a:avLst/>
          </a:prstGeom>
        </p:spPr>
        <p:txBody>
          <a:bodyPr/>
          <a:lstStyle>
            <a:lvl1pPr algn="ctr" rtl="0" eaLnBrk="1" fontAlgn="base" hangingPunct="1">
              <a:spcBef>
                <a:spcPct val="0"/>
              </a:spcBef>
              <a:spcAft>
                <a:spcPct val="0"/>
              </a:spcAft>
              <a:defRPr sz="3600">
                <a:solidFill>
                  <a:srgbClr val="FFCC66"/>
                </a:solidFill>
                <a:latin typeface="+mj-lt"/>
                <a:ea typeface="+mj-ea"/>
                <a:cs typeface="+mj-cs"/>
              </a:defRPr>
            </a:lvl1pPr>
            <a:lvl2pPr algn="ctr" rtl="0" eaLnBrk="1" fontAlgn="base" hangingPunct="1">
              <a:spcBef>
                <a:spcPct val="0"/>
              </a:spcBef>
              <a:spcAft>
                <a:spcPct val="0"/>
              </a:spcAft>
              <a:defRPr sz="3600">
                <a:solidFill>
                  <a:srgbClr val="FFCC66"/>
                </a:solidFill>
                <a:latin typeface="Arial" pitchFamily="34" charset="0"/>
              </a:defRPr>
            </a:lvl2pPr>
            <a:lvl3pPr algn="ctr" rtl="0" eaLnBrk="1" fontAlgn="base" hangingPunct="1">
              <a:spcBef>
                <a:spcPct val="0"/>
              </a:spcBef>
              <a:spcAft>
                <a:spcPct val="0"/>
              </a:spcAft>
              <a:defRPr sz="3600">
                <a:solidFill>
                  <a:srgbClr val="FFCC66"/>
                </a:solidFill>
                <a:latin typeface="Arial" pitchFamily="34" charset="0"/>
              </a:defRPr>
            </a:lvl3pPr>
            <a:lvl4pPr algn="ctr" rtl="0" eaLnBrk="1" fontAlgn="base" hangingPunct="1">
              <a:spcBef>
                <a:spcPct val="0"/>
              </a:spcBef>
              <a:spcAft>
                <a:spcPct val="0"/>
              </a:spcAft>
              <a:defRPr sz="3600">
                <a:solidFill>
                  <a:srgbClr val="FFCC66"/>
                </a:solidFill>
                <a:latin typeface="Arial" pitchFamily="34" charset="0"/>
              </a:defRPr>
            </a:lvl4pPr>
            <a:lvl5pPr algn="ctr" rtl="0" eaLnBrk="1" fontAlgn="base" hangingPunct="1">
              <a:spcBef>
                <a:spcPct val="0"/>
              </a:spcBef>
              <a:spcAft>
                <a:spcPct val="0"/>
              </a:spcAft>
              <a:defRPr sz="3600">
                <a:solidFill>
                  <a:srgbClr val="FFCC66"/>
                </a:solidFill>
                <a:latin typeface="Arial" pitchFamily="34" charset="0"/>
              </a:defRPr>
            </a:lvl5pPr>
            <a:lvl6pPr marL="457200" algn="ctr" rtl="0" eaLnBrk="1" fontAlgn="base" hangingPunct="1">
              <a:spcBef>
                <a:spcPct val="0"/>
              </a:spcBef>
              <a:spcAft>
                <a:spcPct val="0"/>
              </a:spcAft>
              <a:defRPr sz="3600">
                <a:solidFill>
                  <a:schemeClr val="tx2"/>
                </a:solidFill>
                <a:latin typeface="Arial" pitchFamily="34" charset="0"/>
              </a:defRPr>
            </a:lvl6pPr>
            <a:lvl7pPr marL="914400" algn="ctr" rtl="0" eaLnBrk="1" fontAlgn="base" hangingPunct="1">
              <a:spcBef>
                <a:spcPct val="0"/>
              </a:spcBef>
              <a:spcAft>
                <a:spcPct val="0"/>
              </a:spcAft>
              <a:defRPr sz="3600">
                <a:solidFill>
                  <a:schemeClr val="tx2"/>
                </a:solidFill>
                <a:latin typeface="Arial" pitchFamily="34" charset="0"/>
              </a:defRPr>
            </a:lvl7pPr>
            <a:lvl8pPr marL="1371600" algn="ctr" rtl="0" eaLnBrk="1" fontAlgn="base" hangingPunct="1">
              <a:spcBef>
                <a:spcPct val="0"/>
              </a:spcBef>
              <a:spcAft>
                <a:spcPct val="0"/>
              </a:spcAft>
              <a:defRPr sz="3600">
                <a:solidFill>
                  <a:schemeClr val="tx2"/>
                </a:solidFill>
                <a:latin typeface="Arial" pitchFamily="34" charset="0"/>
              </a:defRPr>
            </a:lvl8pPr>
            <a:lvl9pPr marL="1828800" algn="ctr" rtl="0" eaLnBrk="1" fontAlgn="base" hangingPunct="1">
              <a:spcBef>
                <a:spcPct val="0"/>
              </a:spcBef>
              <a:spcAft>
                <a:spcPct val="0"/>
              </a:spcAft>
              <a:defRPr sz="3600">
                <a:solidFill>
                  <a:schemeClr val="tx2"/>
                </a:solidFill>
                <a:latin typeface="Arial" pitchFamily="34" charset="0"/>
              </a:defRPr>
            </a:lvl9pPr>
          </a:lstStyle>
          <a:p>
            <a:r>
              <a:rPr lang="en-US" sz="7200" b="1" dirty="0">
                <a:solidFill>
                  <a:srgbClr val="10183D"/>
                </a:solidFill>
              </a:rPr>
              <a:t>EXHIBIT 3.6</a:t>
            </a:r>
          </a:p>
        </p:txBody>
      </p:sp>
      <p:pic>
        <p:nvPicPr>
          <p:cNvPr id="6" name="Picture 5">
            <a:extLst>
              <a:ext uri="{FF2B5EF4-FFF2-40B4-BE49-F238E27FC236}">
                <a16:creationId xmlns:a16="http://schemas.microsoft.com/office/drawing/2014/main" id="{1ECB5CE2-E805-294C-A9FF-3D85FD820305}"/>
              </a:ext>
            </a:extLst>
          </p:cNvPr>
          <p:cNvPicPr>
            <a:picLocks noChangeAspect="1"/>
          </p:cNvPicPr>
          <p:nvPr/>
        </p:nvPicPr>
        <p:blipFill>
          <a:blip r:embed="rId2"/>
          <a:stretch>
            <a:fillRect/>
          </a:stretch>
        </p:blipFill>
        <p:spPr>
          <a:xfrm rot="5400000">
            <a:off x="7258085" y="-1711932"/>
            <a:ext cx="9902758" cy="17684612"/>
          </a:xfrm>
          <a:prstGeom prst="rect">
            <a:avLst/>
          </a:prstGeom>
        </p:spPr>
      </p:pic>
    </p:spTree>
    <p:extLst>
      <p:ext uri="{BB962C8B-B14F-4D97-AF65-F5344CB8AC3E}">
        <p14:creationId xmlns:p14="http://schemas.microsoft.com/office/powerpoint/2010/main" val="66365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4665662" y="907916"/>
            <a:ext cx="15087600" cy="1828800"/>
          </a:xfrm>
        </p:spPr>
        <p:txBody>
          <a:bodyPr>
            <a:normAutofit fontScale="90000"/>
          </a:bodyPr>
          <a:lstStyle/>
          <a:p>
            <a:pPr algn="ctr"/>
            <a:r>
              <a:rPr lang="en-US" dirty="0"/>
              <a:t>GLOBAL EQUITY PORTFOLIO RISK</a:t>
            </a:r>
            <a:endParaRPr lang="en-US" b="1" dirty="0"/>
          </a:p>
        </p:txBody>
      </p:sp>
      <p:sp>
        <p:nvSpPr>
          <p:cNvPr id="692227" name="Rectangle 3"/>
          <p:cNvSpPr>
            <a:spLocks noGrp="1" noChangeArrowheads="1"/>
          </p:cNvSpPr>
          <p:nvPr>
            <p:ph type="body" idx="4294967295"/>
          </p:nvPr>
        </p:nvSpPr>
        <p:spPr>
          <a:xfrm>
            <a:off x="4208462" y="3021449"/>
            <a:ext cx="16002000" cy="9572626"/>
          </a:xfrm>
        </p:spPr>
        <p:txBody>
          <a:bodyPr>
            <a:normAutofit fontScale="92500"/>
          </a:bodyPr>
          <a:lstStyle/>
          <a:p>
            <a:pPr marL="584200" indent="-584200" eaLnBrk="0" hangingPunct="0"/>
            <a:r>
              <a:rPr lang="en-US" dirty="0"/>
              <a:t>Low positive correlation (</a:t>
            </a:r>
            <a:r>
              <a:rPr lang="en-US" b="1" dirty="0"/>
              <a:t>Exhibit 3.6</a:t>
            </a:r>
            <a:r>
              <a:rPr lang="en-US" dirty="0"/>
              <a:t>)</a:t>
            </a:r>
          </a:p>
          <a:p>
            <a:pPr marL="1270000" lvl="1"/>
            <a:r>
              <a:rPr lang="en-US" dirty="0"/>
              <a:t>While the return correlations between Australia and New Zealand (0.80) and the UK (0.74) are high and positive the average across all markets is only moderately positive at 0.44. Similarly, while the US market’s return correlations with Canada and the larger European markets are high and positive, the average across all markets is also relatively low at 0.31.</a:t>
            </a:r>
          </a:p>
          <a:p>
            <a:pPr marL="584200" indent="-584200">
              <a:lnSpc>
                <a:spcPct val="110000"/>
              </a:lnSpc>
            </a:pPr>
            <a:r>
              <a:rPr lang="en-US" i="1" dirty="0"/>
              <a:t>Domestic diversification </a:t>
            </a:r>
            <a:r>
              <a:rPr lang="en-US" dirty="0"/>
              <a:t>(</a:t>
            </a:r>
            <a:r>
              <a:rPr lang="en-US" b="1" dirty="0"/>
              <a:t>Exhibit 3.7)</a:t>
            </a:r>
          </a:p>
          <a:p>
            <a:pPr marL="1498600" lvl="1" indent="-584200">
              <a:lnSpc>
                <a:spcPct val="110000"/>
              </a:lnSpc>
            </a:pPr>
            <a:r>
              <a:rPr lang="en-US" dirty="0"/>
              <a:t>As you increase the number of randomly selected securities in a portfolio, the standard deviation will decline due to the benefits of diversification within your own country. This is referred to as domestic diversification</a:t>
            </a:r>
          </a:p>
        </p:txBody>
      </p:sp>
    </p:spTree>
    <p:extLst>
      <p:ext uri="{BB962C8B-B14F-4D97-AF65-F5344CB8AC3E}">
        <p14:creationId xmlns:p14="http://schemas.microsoft.com/office/powerpoint/2010/main" val="2003654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79862" y="457201"/>
            <a:ext cx="16459200" cy="1889126"/>
          </a:xfrm>
          <a:prstGeom prst="rect">
            <a:avLst/>
          </a:prstGeom>
        </p:spPr>
        <p:txBody>
          <a:bodyPr/>
          <a:lstStyle>
            <a:lvl1pPr algn="ctr" rtl="0" eaLnBrk="1" fontAlgn="base" hangingPunct="1">
              <a:spcBef>
                <a:spcPct val="0"/>
              </a:spcBef>
              <a:spcAft>
                <a:spcPct val="0"/>
              </a:spcAft>
              <a:defRPr sz="3600">
                <a:solidFill>
                  <a:srgbClr val="FFCC66"/>
                </a:solidFill>
                <a:latin typeface="+mj-lt"/>
                <a:ea typeface="+mj-ea"/>
                <a:cs typeface="+mj-cs"/>
              </a:defRPr>
            </a:lvl1pPr>
            <a:lvl2pPr algn="ctr" rtl="0" eaLnBrk="1" fontAlgn="base" hangingPunct="1">
              <a:spcBef>
                <a:spcPct val="0"/>
              </a:spcBef>
              <a:spcAft>
                <a:spcPct val="0"/>
              </a:spcAft>
              <a:defRPr sz="3600">
                <a:solidFill>
                  <a:srgbClr val="FFCC66"/>
                </a:solidFill>
                <a:latin typeface="Arial" pitchFamily="34" charset="0"/>
              </a:defRPr>
            </a:lvl2pPr>
            <a:lvl3pPr algn="ctr" rtl="0" eaLnBrk="1" fontAlgn="base" hangingPunct="1">
              <a:spcBef>
                <a:spcPct val="0"/>
              </a:spcBef>
              <a:spcAft>
                <a:spcPct val="0"/>
              </a:spcAft>
              <a:defRPr sz="3600">
                <a:solidFill>
                  <a:srgbClr val="FFCC66"/>
                </a:solidFill>
                <a:latin typeface="Arial" pitchFamily="34" charset="0"/>
              </a:defRPr>
            </a:lvl3pPr>
            <a:lvl4pPr algn="ctr" rtl="0" eaLnBrk="1" fontAlgn="base" hangingPunct="1">
              <a:spcBef>
                <a:spcPct val="0"/>
              </a:spcBef>
              <a:spcAft>
                <a:spcPct val="0"/>
              </a:spcAft>
              <a:defRPr sz="3600">
                <a:solidFill>
                  <a:srgbClr val="FFCC66"/>
                </a:solidFill>
                <a:latin typeface="Arial" pitchFamily="34" charset="0"/>
              </a:defRPr>
            </a:lvl4pPr>
            <a:lvl5pPr algn="ctr" rtl="0" eaLnBrk="1" fontAlgn="base" hangingPunct="1">
              <a:spcBef>
                <a:spcPct val="0"/>
              </a:spcBef>
              <a:spcAft>
                <a:spcPct val="0"/>
              </a:spcAft>
              <a:defRPr sz="3600">
                <a:solidFill>
                  <a:srgbClr val="FFCC66"/>
                </a:solidFill>
                <a:latin typeface="Arial" pitchFamily="34" charset="0"/>
              </a:defRPr>
            </a:lvl5pPr>
            <a:lvl6pPr marL="457200" algn="ctr" rtl="0" eaLnBrk="1" fontAlgn="base" hangingPunct="1">
              <a:spcBef>
                <a:spcPct val="0"/>
              </a:spcBef>
              <a:spcAft>
                <a:spcPct val="0"/>
              </a:spcAft>
              <a:defRPr sz="3600">
                <a:solidFill>
                  <a:schemeClr val="tx2"/>
                </a:solidFill>
                <a:latin typeface="Arial" pitchFamily="34" charset="0"/>
              </a:defRPr>
            </a:lvl6pPr>
            <a:lvl7pPr marL="914400" algn="ctr" rtl="0" eaLnBrk="1" fontAlgn="base" hangingPunct="1">
              <a:spcBef>
                <a:spcPct val="0"/>
              </a:spcBef>
              <a:spcAft>
                <a:spcPct val="0"/>
              </a:spcAft>
              <a:defRPr sz="3600">
                <a:solidFill>
                  <a:schemeClr val="tx2"/>
                </a:solidFill>
                <a:latin typeface="Arial" pitchFamily="34" charset="0"/>
              </a:defRPr>
            </a:lvl7pPr>
            <a:lvl8pPr marL="1371600" algn="ctr" rtl="0" eaLnBrk="1" fontAlgn="base" hangingPunct="1">
              <a:spcBef>
                <a:spcPct val="0"/>
              </a:spcBef>
              <a:spcAft>
                <a:spcPct val="0"/>
              </a:spcAft>
              <a:defRPr sz="3600">
                <a:solidFill>
                  <a:schemeClr val="tx2"/>
                </a:solidFill>
                <a:latin typeface="Arial" pitchFamily="34" charset="0"/>
              </a:defRPr>
            </a:lvl8pPr>
            <a:lvl9pPr marL="1828800" algn="ctr" rtl="0" eaLnBrk="1" fontAlgn="base" hangingPunct="1">
              <a:spcBef>
                <a:spcPct val="0"/>
              </a:spcBef>
              <a:spcAft>
                <a:spcPct val="0"/>
              </a:spcAft>
              <a:defRPr sz="3600">
                <a:solidFill>
                  <a:schemeClr val="tx2"/>
                </a:solidFill>
                <a:latin typeface="Arial" pitchFamily="34" charset="0"/>
              </a:defRPr>
            </a:lvl9pPr>
          </a:lstStyle>
          <a:p>
            <a:r>
              <a:rPr lang="en-US" sz="7200" b="1" dirty="0">
                <a:solidFill>
                  <a:srgbClr val="10183D"/>
                </a:solidFill>
              </a:rPr>
              <a:t>EXHIBIT 3.7</a:t>
            </a:r>
          </a:p>
        </p:txBody>
      </p:sp>
      <p:pic>
        <p:nvPicPr>
          <p:cNvPr id="6" name="Picture 5">
            <a:extLst>
              <a:ext uri="{FF2B5EF4-FFF2-40B4-BE49-F238E27FC236}">
                <a16:creationId xmlns:a16="http://schemas.microsoft.com/office/drawing/2014/main" id="{348EDACB-342D-3D47-A120-81F337917CDF}"/>
              </a:ext>
            </a:extLst>
          </p:cNvPr>
          <p:cNvPicPr>
            <a:picLocks noChangeAspect="1"/>
          </p:cNvPicPr>
          <p:nvPr/>
        </p:nvPicPr>
        <p:blipFill rotWithShape="1">
          <a:blip r:embed="rId2"/>
          <a:srcRect b="6074"/>
          <a:stretch/>
        </p:blipFill>
        <p:spPr>
          <a:xfrm>
            <a:off x="4847749" y="2003898"/>
            <a:ext cx="14645602" cy="10194588"/>
          </a:xfrm>
          <a:prstGeom prst="rect">
            <a:avLst/>
          </a:prstGeom>
        </p:spPr>
      </p:pic>
      <p:pic>
        <p:nvPicPr>
          <p:cNvPr id="3" name="Picture 2">
            <a:extLst>
              <a:ext uri="{FF2B5EF4-FFF2-40B4-BE49-F238E27FC236}">
                <a16:creationId xmlns:a16="http://schemas.microsoft.com/office/drawing/2014/main" id="{8DAB87C4-E6F4-5943-ABD0-65CC5E70A5DD}"/>
              </a:ext>
            </a:extLst>
          </p:cNvPr>
          <p:cNvPicPr>
            <a:picLocks noChangeAspect="1"/>
          </p:cNvPicPr>
          <p:nvPr/>
        </p:nvPicPr>
        <p:blipFill>
          <a:blip r:embed="rId3"/>
          <a:stretch>
            <a:fillRect/>
          </a:stretch>
        </p:blipFill>
        <p:spPr>
          <a:xfrm rot="16200000">
            <a:off x="14693463" y="6829144"/>
            <a:ext cx="10001394" cy="544092"/>
          </a:xfrm>
          <a:prstGeom prst="rect">
            <a:avLst/>
          </a:prstGeom>
        </p:spPr>
      </p:pic>
    </p:spTree>
    <p:extLst>
      <p:ext uri="{BB962C8B-B14F-4D97-AF65-F5344CB8AC3E}">
        <p14:creationId xmlns:p14="http://schemas.microsoft.com/office/powerpoint/2010/main" val="1474044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6ADA-43C8-4BE4-86DE-790489195317}"/>
              </a:ext>
            </a:extLst>
          </p:cNvPr>
          <p:cNvSpPr>
            <a:spLocks noGrp="1"/>
          </p:cNvSpPr>
          <p:nvPr>
            <p:ph type="title"/>
          </p:nvPr>
        </p:nvSpPr>
        <p:spPr/>
        <p:txBody>
          <a:bodyPr/>
          <a:lstStyle/>
          <a:p>
            <a:r>
              <a:rPr lang="en-AU" dirty="0"/>
              <a:t>Changes in the SML</a:t>
            </a:r>
          </a:p>
        </p:txBody>
      </p:sp>
      <p:sp>
        <p:nvSpPr>
          <p:cNvPr id="3" name="Text Placeholder 2">
            <a:extLst>
              <a:ext uri="{FF2B5EF4-FFF2-40B4-BE49-F238E27FC236}">
                <a16:creationId xmlns:a16="http://schemas.microsoft.com/office/drawing/2014/main" id="{2A2AE024-A510-444F-A3FF-EE2E65F49850}"/>
              </a:ext>
            </a:extLst>
          </p:cNvPr>
          <p:cNvSpPr>
            <a:spLocks noGrp="1"/>
          </p:cNvSpPr>
          <p:nvPr>
            <p:ph type="body" sz="quarter" idx="10"/>
          </p:nvPr>
        </p:nvSpPr>
        <p:spPr>
          <a:xfrm>
            <a:off x="2031984" y="3128735"/>
            <a:ext cx="7516053" cy="3739898"/>
          </a:xfrm>
        </p:spPr>
        <p:txBody>
          <a:bodyPr>
            <a:normAutofit/>
          </a:bodyPr>
          <a:lstStyle/>
          <a:p>
            <a:pPr>
              <a:lnSpc>
                <a:spcPct val="110000"/>
              </a:lnSpc>
            </a:pPr>
            <a:r>
              <a:rPr lang="en-CA" dirty="0">
                <a:latin typeface="Arial" panose="020B0604020202020204" pitchFamily="34" charset="0"/>
                <a:cs typeface="Arial" panose="020B0604020202020204" pitchFamily="34" charset="0"/>
              </a:rPr>
              <a:t>An individual investment can </a:t>
            </a:r>
            <a:r>
              <a:rPr lang="en-CA" b="1" dirty="0">
                <a:solidFill>
                  <a:srgbClr val="00306E"/>
                </a:solidFill>
                <a:latin typeface="Arial" panose="020B0604020202020204" pitchFamily="34" charset="0"/>
                <a:cs typeface="Arial" panose="020B0604020202020204" pitchFamily="34" charset="0"/>
              </a:rPr>
              <a:t>change positions on the SML</a:t>
            </a:r>
            <a:r>
              <a:rPr lang="en-CA" dirty="0">
                <a:latin typeface="Arial" panose="020B0604020202020204" pitchFamily="34" charset="0"/>
                <a:cs typeface="Arial" panose="020B0604020202020204" pitchFamily="34" charset="0"/>
              </a:rPr>
              <a:t> because of the changes in the perceived </a:t>
            </a:r>
            <a:r>
              <a:rPr lang="en-CA" dirty="0">
                <a:solidFill>
                  <a:srgbClr val="2B47E7"/>
                </a:solidFill>
                <a:latin typeface="Arial" panose="020B0604020202020204" pitchFamily="34" charset="0"/>
                <a:cs typeface="Arial" panose="020B0604020202020204" pitchFamily="34" charset="0"/>
              </a:rPr>
              <a:t>risk of the investment</a:t>
            </a:r>
            <a:r>
              <a:rPr lang="en-CA" dirty="0">
                <a:latin typeface="Arial" panose="020B0604020202020204" pitchFamily="34" charset="0"/>
                <a:cs typeface="Arial" panose="020B0604020202020204" pitchFamily="34" charset="0"/>
              </a:rPr>
              <a:t>.</a:t>
            </a:r>
          </a:p>
          <a:p>
            <a:pPr>
              <a:lnSpc>
                <a:spcPct val="110000"/>
              </a:lnSpc>
            </a:pPr>
            <a:endParaRPr lang="en-AU" dirty="0"/>
          </a:p>
        </p:txBody>
      </p:sp>
      <p:pic>
        <p:nvPicPr>
          <p:cNvPr id="5" name="Picture 2" descr="A graph shows the changes in the required rate of return due to movements along the S M L.&#10;&#10;The x axis depicts the risk, and the y axis depicts the expected return. A rising line originates from a point labelled as N R F R on the y axis. It is labelled as Security Market Line (S M L). An upward arrow and a downward arrow are marked on this line with a dot at the center. It is labelled as Movements along the curve that reflects changes in the risk of the asset.">
            <a:extLst>
              <a:ext uri="{FF2B5EF4-FFF2-40B4-BE49-F238E27FC236}">
                <a16:creationId xmlns:a16="http://schemas.microsoft.com/office/drawing/2014/main" id="{FD448363-3E55-46F3-BB56-A6085AB1603A}"/>
              </a:ext>
            </a:extLst>
          </p:cNvPr>
          <p:cNvPicPr>
            <a:picLocks noChangeAspect="1" noChangeArrowheads="1"/>
          </p:cNvPicPr>
          <p:nvPr/>
        </p:nvPicPr>
        <p:blipFill>
          <a:blip r:embed="rId2"/>
          <a:stretch>
            <a:fillRect/>
          </a:stretch>
        </p:blipFill>
        <p:spPr bwMode="auto">
          <a:xfrm>
            <a:off x="2379642" y="7269407"/>
            <a:ext cx="7417335" cy="4638316"/>
          </a:xfrm>
          <a:prstGeom prst="rect">
            <a:avLst/>
          </a:prstGeom>
          <a:noFill/>
          <a:ln w="9525">
            <a:noFill/>
            <a:miter lim="800000"/>
            <a:headEnd/>
            <a:tailEnd/>
          </a:ln>
        </p:spPr>
      </p:pic>
      <p:pic>
        <p:nvPicPr>
          <p:cNvPr id="6" name="Picture 2" descr="A graph shows the change in market risk premium.&#10;&#10;The x axis depicts the risk, and the y axis depicts the expected return. Two rising lines originates from a point labelled as N R F R on the y axis. One is labelled as the original S M L and the other line rises above this line and labelled as New S M L. A horizontal line is depicted from a point on original S M L towards the y axis at R sub m. Another horizontal line parallel to the first one is depicted from a point on New S M L towards the y axis marked at R sub m complement.">
            <a:extLst>
              <a:ext uri="{FF2B5EF4-FFF2-40B4-BE49-F238E27FC236}">
                <a16:creationId xmlns:a16="http://schemas.microsoft.com/office/drawing/2014/main" id="{7333D24C-6D37-449C-88F1-9CA67AF8936C}"/>
              </a:ext>
            </a:extLst>
          </p:cNvPr>
          <p:cNvPicPr>
            <a:picLocks noChangeAspect="1" noChangeArrowheads="1"/>
          </p:cNvPicPr>
          <p:nvPr/>
        </p:nvPicPr>
        <p:blipFill>
          <a:blip r:embed="rId3"/>
          <a:stretch>
            <a:fillRect/>
          </a:stretch>
        </p:blipFill>
        <p:spPr bwMode="auto">
          <a:xfrm>
            <a:off x="9990973" y="7269407"/>
            <a:ext cx="6722352" cy="4638316"/>
          </a:xfrm>
          <a:prstGeom prst="rect">
            <a:avLst/>
          </a:prstGeom>
          <a:noFill/>
          <a:ln w="9525">
            <a:noFill/>
            <a:miter lim="800000"/>
            <a:headEnd/>
            <a:tailEnd/>
          </a:ln>
        </p:spPr>
      </p:pic>
      <p:pic>
        <p:nvPicPr>
          <p:cNvPr id="7" name="Picture 2" descr="A graph shows the change in market risk premium.&#10;&#10;The x axis depicts the risk, and the y axis depicts the expected return. A rising line originates from a point labelled as N R F R on the y axis. It is labelled as the original S M L. Another line originates from another point labelled as N R F R complement on the y axis above the N R F R. It rises above the first line and runs parallel to it. It is labelled as New S M L.">
            <a:extLst>
              <a:ext uri="{FF2B5EF4-FFF2-40B4-BE49-F238E27FC236}">
                <a16:creationId xmlns:a16="http://schemas.microsoft.com/office/drawing/2014/main" id="{C10A217D-FECC-4610-961C-A10D209D0EEF}"/>
              </a:ext>
            </a:extLst>
          </p:cNvPr>
          <p:cNvPicPr>
            <a:picLocks noChangeAspect="1" noChangeArrowheads="1"/>
          </p:cNvPicPr>
          <p:nvPr/>
        </p:nvPicPr>
        <p:blipFill>
          <a:blip r:embed="rId4"/>
          <a:stretch>
            <a:fillRect/>
          </a:stretch>
        </p:blipFill>
        <p:spPr bwMode="auto">
          <a:xfrm>
            <a:off x="16713325" y="7356565"/>
            <a:ext cx="6722352" cy="4551158"/>
          </a:xfrm>
          <a:prstGeom prst="rect">
            <a:avLst/>
          </a:prstGeom>
          <a:noFill/>
          <a:ln w="9525">
            <a:noFill/>
            <a:miter lim="800000"/>
            <a:headEnd/>
            <a:tailEnd/>
          </a:ln>
        </p:spPr>
      </p:pic>
      <p:sp>
        <p:nvSpPr>
          <p:cNvPr id="8" name="Text Placeholder 2">
            <a:extLst>
              <a:ext uri="{FF2B5EF4-FFF2-40B4-BE49-F238E27FC236}">
                <a16:creationId xmlns:a16="http://schemas.microsoft.com/office/drawing/2014/main" id="{2A2AE024-A510-444F-A3FF-EE2E65F49850}"/>
              </a:ext>
            </a:extLst>
          </p:cNvPr>
          <p:cNvSpPr>
            <a:spLocks noGrp="1"/>
          </p:cNvSpPr>
          <p:nvPr>
            <p:ph type="body" sz="quarter" idx="10"/>
          </p:nvPr>
        </p:nvSpPr>
        <p:spPr>
          <a:xfrm>
            <a:off x="10180069" y="3128735"/>
            <a:ext cx="6279132" cy="3739898"/>
          </a:xfrm>
        </p:spPr>
        <p:txBody>
          <a:bodyPr>
            <a:normAutofit/>
          </a:bodyPr>
          <a:lstStyle/>
          <a:p>
            <a:pPr>
              <a:lnSpc>
                <a:spcPct val="120000"/>
              </a:lnSpc>
            </a:pPr>
            <a:r>
              <a:rPr lang="en-CA" b="1" dirty="0">
                <a:solidFill>
                  <a:srgbClr val="00306E"/>
                </a:solidFill>
                <a:latin typeface="Arial" panose="020B0604020202020204" pitchFamily="34" charset="0"/>
                <a:cs typeface="Arial" panose="020B0604020202020204" pitchFamily="34" charset="0"/>
              </a:rPr>
              <a:t>The slope of the SML can change </a:t>
            </a:r>
            <a:r>
              <a:rPr lang="en-CA" dirty="0">
                <a:latin typeface="Arial" panose="020B0604020202020204" pitchFamily="34" charset="0"/>
                <a:cs typeface="Arial" panose="020B0604020202020204" pitchFamily="34" charset="0"/>
              </a:rPr>
              <a:t>because of a change in the </a:t>
            </a:r>
            <a:r>
              <a:rPr lang="en-CA" dirty="0">
                <a:solidFill>
                  <a:srgbClr val="2B47E7"/>
                </a:solidFill>
                <a:latin typeface="Arial" panose="020B0604020202020204" pitchFamily="34" charset="0"/>
                <a:cs typeface="Arial" panose="020B0604020202020204" pitchFamily="34" charset="0"/>
              </a:rPr>
              <a:t>attitudes of investors towards risk</a:t>
            </a:r>
            <a:r>
              <a:rPr lang="en-CA" dirty="0">
                <a:latin typeface="Arial" panose="020B0604020202020204" pitchFamily="34" charset="0"/>
                <a:cs typeface="Arial" panose="020B0604020202020204" pitchFamily="34" charset="0"/>
              </a:rPr>
              <a:t> (i.e. investor can change the </a:t>
            </a:r>
            <a:r>
              <a:rPr lang="en-CA" dirty="0">
                <a:solidFill>
                  <a:srgbClr val="2B47E7"/>
                </a:solidFill>
                <a:latin typeface="Arial" panose="020B0604020202020204" pitchFamily="34" charset="0"/>
                <a:cs typeface="Arial" panose="020B0604020202020204" pitchFamily="34" charset="0"/>
              </a:rPr>
              <a:t>returns they require per unit risk</a:t>
            </a:r>
            <a:r>
              <a:rPr lang="en-CA" dirty="0">
                <a:latin typeface="Arial" panose="020B0604020202020204" pitchFamily="34" charset="0"/>
                <a:cs typeface="Arial" panose="020B0604020202020204" pitchFamily="34" charset="0"/>
              </a:rPr>
              <a:t>.)</a:t>
            </a:r>
          </a:p>
          <a:p>
            <a:pPr>
              <a:lnSpc>
                <a:spcPct val="120000"/>
              </a:lnSpc>
            </a:pPr>
            <a:endParaRPr lang="en-AU" dirty="0"/>
          </a:p>
        </p:txBody>
      </p:sp>
      <p:sp>
        <p:nvSpPr>
          <p:cNvPr id="9" name="Text Placeholder 2">
            <a:extLst>
              <a:ext uri="{FF2B5EF4-FFF2-40B4-BE49-F238E27FC236}">
                <a16:creationId xmlns:a16="http://schemas.microsoft.com/office/drawing/2014/main" id="{2A2AE024-A510-444F-A3FF-EE2E65F49850}"/>
              </a:ext>
            </a:extLst>
          </p:cNvPr>
          <p:cNvSpPr>
            <a:spLocks noGrp="1"/>
          </p:cNvSpPr>
          <p:nvPr>
            <p:ph type="body" sz="quarter" idx="10"/>
          </p:nvPr>
        </p:nvSpPr>
        <p:spPr>
          <a:xfrm>
            <a:off x="17016275" y="3128735"/>
            <a:ext cx="6116451" cy="3739898"/>
          </a:xfrm>
        </p:spPr>
        <p:txBody>
          <a:bodyPr>
            <a:normAutofit/>
          </a:bodyPr>
          <a:lstStyle/>
          <a:p>
            <a:pPr>
              <a:lnSpc>
                <a:spcPct val="110000"/>
              </a:lnSpc>
            </a:pPr>
            <a:r>
              <a:rPr lang="en-CA" b="1" dirty="0">
                <a:solidFill>
                  <a:srgbClr val="00306E"/>
                </a:solidFill>
                <a:latin typeface="Arial" panose="020B0604020202020204" pitchFamily="34" charset="0"/>
                <a:cs typeface="Arial" panose="020B0604020202020204" pitchFamily="34" charset="0"/>
              </a:rPr>
              <a:t>The SML can experience a parallel shift</a:t>
            </a:r>
            <a:r>
              <a:rPr lang="en-CA" dirty="0">
                <a:latin typeface="Arial" panose="020B0604020202020204" pitchFamily="34" charset="0"/>
                <a:cs typeface="Arial" panose="020B0604020202020204" pitchFamily="34" charset="0"/>
              </a:rPr>
              <a:t> due to a change in the RRFR or the expected rate of inflation (i.e. anything that can change </a:t>
            </a:r>
            <a:r>
              <a:rPr lang="en-CA" dirty="0">
                <a:solidFill>
                  <a:srgbClr val="2B47E7"/>
                </a:solidFill>
                <a:latin typeface="Arial" panose="020B0604020202020204" pitchFamily="34" charset="0"/>
                <a:cs typeface="Arial" panose="020B0604020202020204" pitchFamily="34" charset="0"/>
              </a:rPr>
              <a:t>NRFR</a:t>
            </a:r>
            <a:r>
              <a:rPr lang="en-CA" dirty="0">
                <a:latin typeface="Arial" panose="020B0604020202020204" pitchFamily="34" charset="0"/>
                <a:cs typeface="Arial" panose="020B0604020202020204" pitchFamily="34" charset="0"/>
              </a:rPr>
              <a:t>).</a:t>
            </a:r>
          </a:p>
          <a:p>
            <a:pPr>
              <a:lnSpc>
                <a:spcPct val="110000"/>
              </a:lnSpc>
            </a:pPr>
            <a:endParaRPr lang="en-AU"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36" y="8219910"/>
            <a:ext cx="3287947" cy="3193565"/>
          </a:xfrm>
          <a:prstGeom prst="rect">
            <a:avLst/>
          </a:prstGeom>
        </p:spPr>
      </p:pic>
    </p:spTree>
    <p:extLst>
      <p:ext uri="{BB962C8B-B14F-4D97-AF65-F5344CB8AC3E}">
        <p14:creationId xmlns:p14="http://schemas.microsoft.com/office/powerpoint/2010/main" val="226347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031" y="5985711"/>
            <a:ext cx="4900443" cy="1074308"/>
          </a:xfrm>
        </p:spPr>
        <p:txBody>
          <a:bodyPr/>
          <a:lstStyle/>
          <a:p>
            <a:r>
              <a:rPr lang="en-NZ" dirty="0"/>
              <a:t>End of Chapter 1</a:t>
            </a:r>
          </a:p>
        </p:txBody>
      </p:sp>
    </p:spTree>
    <p:extLst>
      <p:ext uri="{BB962C8B-B14F-4D97-AF65-F5344CB8AC3E}">
        <p14:creationId xmlns:p14="http://schemas.microsoft.com/office/powerpoint/2010/main" val="59428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118B-ABC1-445C-9523-F8BC3D0AE7E9}"/>
              </a:ext>
            </a:extLst>
          </p:cNvPr>
          <p:cNvSpPr>
            <a:spLocks noGrp="1"/>
          </p:cNvSpPr>
          <p:nvPr>
            <p:ph type="title"/>
          </p:nvPr>
        </p:nvSpPr>
        <p:spPr>
          <a:xfrm>
            <a:off x="2031984" y="2030400"/>
            <a:ext cx="19712016" cy="895680"/>
          </a:xfrm>
        </p:spPr>
        <p:txBody>
          <a:bodyPr/>
          <a:lstStyle/>
          <a:p>
            <a:r>
              <a:rPr lang="en-NZ" sz="4400" dirty="0"/>
              <a:t>Historical Rates of Return</a:t>
            </a:r>
            <a:endParaRPr lang="en-AU" dirty="0"/>
          </a:p>
        </p:txBody>
      </p:sp>
      <p:sp>
        <p:nvSpPr>
          <p:cNvPr id="3" name="Text Placeholder 2">
            <a:extLst>
              <a:ext uri="{FF2B5EF4-FFF2-40B4-BE49-F238E27FC236}">
                <a16:creationId xmlns:a16="http://schemas.microsoft.com/office/drawing/2014/main" id="{1D8AED99-2D6D-4DCA-B0EF-7FD1F1CD7C61}"/>
              </a:ext>
            </a:extLst>
          </p:cNvPr>
          <p:cNvSpPr>
            <a:spLocks noGrp="1"/>
          </p:cNvSpPr>
          <p:nvPr>
            <p:ph type="body" sz="quarter" idx="10"/>
          </p:nvPr>
        </p:nvSpPr>
        <p:spPr>
          <a:xfrm>
            <a:off x="2031984" y="7232128"/>
            <a:ext cx="9489600" cy="4116371"/>
          </a:xfrm>
        </p:spPr>
        <p:txBody>
          <a:bodyPr>
            <a:normAutofit fontScale="92500" lnSpcReduction="10000"/>
          </a:bodyPr>
          <a:lstStyle/>
          <a:p>
            <a:pPr>
              <a:lnSpc>
                <a:spcPct val="150000"/>
              </a:lnSpc>
            </a:pPr>
            <a:r>
              <a:rPr lang="en-NZ" b="1" dirty="0">
                <a:solidFill>
                  <a:srgbClr val="2B47E7"/>
                </a:solidFill>
              </a:rPr>
              <a:t>Holding Period Return (HPR)</a:t>
            </a:r>
          </a:p>
          <a:p>
            <a:pPr marL="571500" indent="-571500">
              <a:lnSpc>
                <a:spcPct val="150000"/>
              </a:lnSpc>
              <a:buFont typeface="Arial" panose="020B0604020202020204" pitchFamily="34" charset="0"/>
              <a:buChar char="•"/>
            </a:pPr>
            <a:r>
              <a:rPr lang="en-NZ" dirty="0"/>
              <a:t>HPR is the </a:t>
            </a:r>
            <a:r>
              <a:rPr lang="en-NZ" i="1" dirty="0">
                <a:solidFill>
                  <a:srgbClr val="2B47E7"/>
                </a:solidFill>
              </a:rPr>
              <a:t>total return</a:t>
            </a:r>
            <a:r>
              <a:rPr lang="en-NZ" dirty="0">
                <a:solidFill>
                  <a:srgbClr val="2B47E7"/>
                </a:solidFill>
              </a:rPr>
              <a:t> </a:t>
            </a:r>
            <a:r>
              <a:rPr lang="en-NZ" dirty="0"/>
              <a:t>for a particular holding period.</a:t>
            </a:r>
          </a:p>
          <a:p>
            <a:pPr marL="571500" indent="-571500">
              <a:lnSpc>
                <a:spcPct val="150000"/>
              </a:lnSpc>
              <a:buFont typeface="Arial" panose="020B0604020202020204" pitchFamily="34" charset="0"/>
              <a:buChar char="•"/>
            </a:pPr>
            <a:r>
              <a:rPr lang="en-NZ" dirty="0"/>
              <a:t>HPR ranges from zero or greater</a:t>
            </a:r>
          </a:p>
          <a:p>
            <a:pPr marL="571500" indent="-571500">
              <a:lnSpc>
                <a:spcPct val="150000"/>
              </a:lnSpc>
              <a:buFont typeface="Arial" panose="020B0604020202020204" pitchFamily="34" charset="0"/>
              <a:buChar char="•"/>
            </a:pPr>
            <a:r>
              <a:rPr lang="en-NZ" dirty="0"/>
              <a:t>HPR &gt; 1 means positive returns</a:t>
            </a:r>
          </a:p>
          <a:p>
            <a:pPr marL="571500" indent="-571500">
              <a:lnSpc>
                <a:spcPct val="150000"/>
              </a:lnSpc>
              <a:buFont typeface="Arial" panose="020B0604020202020204" pitchFamily="34" charset="0"/>
              <a:buChar char="•"/>
            </a:pPr>
            <a:r>
              <a:rPr lang="en-NZ" dirty="0"/>
              <a:t>HPR &lt; 1 means negative returns</a:t>
            </a:r>
          </a:p>
        </p:txBody>
      </p:sp>
      <p:sp>
        <p:nvSpPr>
          <p:cNvPr id="4" name="Text Placeholder 3">
            <a:extLst>
              <a:ext uri="{FF2B5EF4-FFF2-40B4-BE49-F238E27FC236}">
                <a16:creationId xmlns:a16="http://schemas.microsoft.com/office/drawing/2014/main" id="{C0FB99A2-9D27-4CF8-9D96-0C90BCC950C9}"/>
              </a:ext>
            </a:extLst>
          </p:cNvPr>
          <p:cNvSpPr>
            <a:spLocks noGrp="1"/>
          </p:cNvSpPr>
          <p:nvPr>
            <p:ph type="body" sz="quarter" idx="11"/>
          </p:nvPr>
        </p:nvSpPr>
        <p:spPr>
          <a:xfrm>
            <a:off x="12209462" y="7222245"/>
            <a:ext cx="9670826" cy="4116372"/>
          </a:xfrm>
        </p:spPr>
        <p:txBody>
          <a:bodyPr>
            <a:normAutofit fontScale="92500" lnSpcReduction="10000"/>
          </a:bodyPr>
          <a:lstStyle/>
          <a:p>
            <a:pPr>
              <a:lnSpc>
                <a:spcPct val="150000"/>
              </a:lnSpc>
            </a:pPr>
            <a:r>
              <a:rPr lang="en-NZ" b="1" dirty="0">
                <a:solidFill>
                  <a:srgbClr val="2B47E7"/>
                </a:solidFill>
              </a:rPr>
              <a:t>Holding Period Yield (HPY)</a:t>
            </a:r>
          </a:p>
          <a:p>
            <a:pPr marL="571500" indent="-571500">
              <a:lnSpc>
                <a:spcPct val="150000"/>
              </a:lnSpc>
              <a:buFont typeface="Arial" panose="020B0604020202020204" pitchFamily="34" charset="0"/>
              <a:buChar char="•"/>
            </a:pPr>
            <a:r>
              <a:rPr lang="en-NZ" dirty="0"/>
              <a:t>HPY is </a:t>
            </a:r>
            <a:r>
              <a:rPr lang="en-NZ" i="1" dirty="0">
                <a:solidFill>
                  <a:srgbClr val="2B47E7"/>
                </a:solidFill>
              </a:rPr>
              <a:t>percentage return</a:t>
            </a:r>
            <a:r>
              <a:rPr lang="en-NZ" dirty="0">
                <a:solidFill>
                  <a:srgbClr val="2B47E7"/>
                </a:solidFill>
              </a:rPr>
              <a:t> </a:t>
            </a:r>
            <a:r>
              <a:rPr lang="en-NZ" dirty="0"/>
              <a:t>for a particular holding period</a:t>
            </a:r>
          </a:p>
          <a:p>
            <a:pPr marL="571500" indent="-571500">
              <a:lnSpc>
                <a:spcPct val="150000"/>
              </a:lnSpc>
              <a:buFont typeface="Arial" panose="020B0604020202020204" pitchFamily="34" charset="0"/>
              <a:buChar char="•"/>
            </a:pPr>
            <a:r>
              <a:rPr lang="en-NZ" dirty="0"/>
              <a:t>HPY can be negative or positive</a:t>
            </a:r>
          </a:p>
          <a:p>
            <a:pPr marL="571500" indent="-571500">
              <a:lnSpc>
                <a:spcPct val="150000"/>
              </a:lnSpc>
              <a:buFont typeface="Arial" panose="020B0604020202020204" pitchFamily="34" charset="0"/>
              <a:buChar char="•"/>
            </a:pPr>
            <a:r>
              <a:rPr lang="en-NZ" dirty="0"/>
              <a:t>HPY &gt; 0 means positive returns</a:t>
            </a:r>
          </a:p>
          <a:p>
            <a:pPr marL="571500" indent="-571500">
              <a:lnSpc>
                <a:spcPct val="150000"/>
              </a:lnSpc>
              <a:buFont typeface="Arial" panose="020B0604020202020204" pitchFamily="34" charset="0"/>
              <a:buChar char="•"/>
            </a:pPr>
            <a:r>
              <a:rPr lang="en-NZ" dirty="0"/>
              <a:t>HPR &lt; 0 means negative returns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93F3CE3-8028-4CD6-8281-C06B9A37065D}"/>
                  </a:ext>
                </a:extLst>
              </p:cNvPr>
              <p:cNvGraphicFramePr>
                <a:graphicFrameLocks noGrp="1"/>
              </p:cNvGraphicFramePr>
              <p:nvPr>
                <p:extLst>
                  <p:ext uri="{D42A27DB-BD31-4B8C-83A1-F6EECF244321}">
                    <p14:modId xmlns:p14="http://schemas.microsoft.com/office/powerpoint/2010/main" val="476349148"/>
                  </p:ext>
                </p:extLst>
              </p:nvPr>
            </p:nvGraphicFramePr>
            <p:xfrm>
              <a:off x="2031984" y="3301913"/>
              <a:ext cx="19848304" cy="3544499"/>
            </p:xfrm>
            <a:graphic>
              <a:graphicData uri="http://schemas.openxmlformats.org/drawingml/2006/table">
                <a:tbl>
                  <a:tblPr firstRow="1" bandRow="1">
                    <a:tableStyleId>{5C22544A-7EE6-4342-B048-85BDC9FD1C3A}</a:tableStyleId>
                  </a:tblPr>
                  <a:tblGrid>
                    <a:gridCol w="2758323">
                      <a:extLst>
                        <a:ext uri="{9D8B030D-6E8A-4147-A177-3AD203B41FA5}">
                          <a16:colId xmlns:a16="http://schemas.microsoft.com/office/drawing/2014/main" val="20000"/>
                        </a:ext>
                      </a:extLst>
                    </a:gridCol>
                    <a:gridCol w="11180618">
                      <a:extLst>
                        <a:ext uri="{9D8B030D-6E8A-4147-A177-3AD203B41FA5}">
                          <a16:colId xmlns:a16="http://schemas.microsoft.com/office/drawing/2014/main" val="20001"/>
                        </a:ext>
                      </a:extLst>
                    </a:gridCol>
                    <a:gridCol w="5909363">
                      <a:extLst>
                        <a:ext uri="{9D8B030D-6E8A-4147-A177-3AD203B41FA5}">
                          <a16:colId xmlns:a16="http://schemas.microsoft.com/office/drawing/2014/main" val="20002"/>
                        </a:ext>
                      </a:extLst>
                    </a:gridCol>
                  </a:tblGrid>
                  <a:tr h="677885">
                    <a:tc>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HPR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algn="ctr"/>
                          <a:r>
                            <a:rPr lang="en-NZ" sz="2800" b="1" dirty="0">
                              <a:solidFill>
                                <a:schemeClr val="tx1"/>
                              </a:solidFill>
                              <a:latin typeface="+mn-lt"/>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𝐻𝑃𝑅</m:t>
                                </m:r>
                                <m:r>
                                  <a:rPr lang="en-NZ" sz="2800" b="0" i="1" smtClean="0">
                                    <a:latin typeface="Cambria Math" panose="02040503050406030204" pitchFamily="18" charset="0"/>
                                  </a:rPr>
                                  <m:t>= </m:t>
                                </m:r>
                                <m:f>
                                  <m:fPr>
                                    <m:ctrlPr>
                                      <a:rPr lang="en-NZ" sz="2800" b="0" i="1" smtClean="0">
                                        <a:latin typeface="Cambria Math" panose="02040503050406030204" pitchFamily="18" charset="0"/>
                                      </a:rPr>
                                    </m:ctrlPr>
                                  </m:fPr>
                                  <m:num>
                                    <m:r>
                                      <a:rPr lang="en-NZ" sz="2800" b="0" i="1" smtClean="0">
                                        <a:latin typeface="Cambria Math" panose="02040503050406030204" pitchFamily="18" charset="0"/>
                                      </a:rPr>
                                      <m:t>𝐸𝑛𝑑𝑖𝑛𝑔</m:t>
                                    </m:r>
                                    <m:r>
                                      <a:rPr lang="en-NZ" sz="2800" b="0" i="1" smtClean="0">
                                        <a:latin typeface="Cambria Math" panose="02040503050406030204" pitchFamily="18" charset="0"/>
                                      </a:rPr>
                                      <m:t> </m:t>
                                    </m:r>
                                    <m:r>
                                      <a:rPr lang="en-NZ" sz="2800" b="0" i="1" smtClean="0">
                                        <a:latin typeface="Cambria Math" panose="02040503050406030204" pitchFamily="18" charset="0"/>
                                      </a:rPr>
                                      <m:t>𝑉𝑎𝑙𝑢𝑒</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𝐼𝑛𝑣𝑒𝑠𝑡𝑚𝑒𝑛𝑡</m:t>
                                    </m:r>
                                  </m:num>
                                  <m:den>
                                    <m:r>
                                      <a:rPr lang="en-NZ" sz="2800" b="0" i="1" smtClean="0">
                                        <a:latin typeface="Cambria Math" panose="02040503050406030204" pitchFamily="18" charset="0"/>
                                      </a:rPr>
                                      <m:t>𝐵𝑒𝑔𝑖𝑛𝑛𝑖𝑛𝑔</m:t>
                                    </m:r>
                                    <m:r>
                                      <a:rPr lang="en-NZ" sz="2800" b="0" i="1" smtClean="0">
                                        <a:latin typeface="Cambria Math" panose="02040503050406030204" pitchFamily="18" charset="0"/>
                                      </a:rPr>
                                      <m:t> </m:t>
                                    </m:r>
                                    <m:r>
                                      <a:rPr lang="en-NZ" sz="2800" b="0" i="1" smtClean="0">
                                        <a:latin typeface="Cambria Math" panose="02040503050406030204" pitchFamily="18" charset="0"/>
                                      </a:rPr>
                                      <m:t>𝑉𝑎𝑙𝑢𝑒</m:t>
                                    </m:r>
                                    <m:r>
                                      <a:rPr lang="en-NZ" sz="2800" b="0" i="1" smtClean="0">
                                        <a:latin typeface="Cambria Math" panose="02040503050406030204" pitchFamily="18" charset="0"/>
                                      </a:rPr>
                                      <m:t> </m:t>
                                    </m:r>
                                    <m:r>
                                      <a:rPr lang="en-NZ" sz="2800" b="0" i="1" smtClean="0">
                                        <a:latin typeface="Cambria Math" panose="02040503050406030204" pitchFamily="18" charset="0"/>
                                      </a:rPr>
                                      <m:t>𝑜𝑓</m:t>
                                    </m:r>
                                    <m:r>
                                      <a:rPr lang="en-NZ" sz="2800" b="0" i="1" smtClean="0">
                                        <a:latin typeface="Cambria Math" panose="02040503050406030204" pitchFamily="18" charset="0"/>
                                      </a:rPr>
                                      <m:t> </m:t>
                                    </m:r>
                                    <m:r>
                                      <a:rPr lang="en-NZ" sz="2800" b="0" i="1" smtClean="0">
                                        <a:latin typeface="Cambria Math" panose="02040503050406030204" pitchFamily="18" charset="0"/>
                                      </a:rPr>
                                      <m:t>𝐼𝑛𝑣𝑒𝑠𝑡𝑚𝑒𝑛𝑡</m:t>
                                    </m:r>
                                  </m:den>
                                </m:f>
                              </m:oMath>
                            </m:oMathPara>
                          </a14:m>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𝐻𝑃𝑌</m:t>
                                </m:r>
                                <m:r>
                                  <a:rPr lang="en-NZ" sz="2800" b="0" i="1" smtClean="0">
                                    <a:latin typeface="Cambria Math" panose="02040503050406030204" pitchFamily="18" charset="0"/>
                                  </a:rPr>
                                  <m:t>=</m:t>
                                </m:r>
                                <m:r>
                                  <a:rPr lang="en-NZ" sz="2800" b="0" i="1" smtClean="0">
                                    <a:latin typeface="Cambria Math" panose="02040503050406030204" pitchFamily="18" charset="0"/>
                                  </a:rPr>
                                  <m:t>𝐻𝑃𝑅</m:t>
                                </m:r>
                                <m:r>
                                  <a:rPr lang="en-NZ" sz="2800" b="0" i="1" smtClean="0">
                                    <a:latin typeface="Cambria Math" panose="02040503050406030204" pitchFamily="18" charset="0"/>
                                  </a:rPr>
                                  <m:t> −1</m:t>
                                </m:r>
                              </m:oMath>
                            </m:oMathPara>
                          </a14:m>
                          <a:endParaRPr lang="en-NZ" sz="2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05368">
                    <a:tc>
                      <a:txBody>
                        <a:bodyPr/>
                        <a:lstStyle/>
                        <a:p>
                          <a:pPr algn="ctr"/>
                          <a:r>
                            <a:rPr lang="en-NZ" sz="2800" b="1" dirty="0">
                              <a:solidFill>
                                <a:schemeClr val="tx1"/>
                              </a:solidFill>
                              <a:latin typeface="+mn-lt"/>
                            </a:rPr>
                            <a:t>Annual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𝐴𝑛𝑛𝑢𝑎𝑙</m:t>
                                </m:r>
                                <m:r>
                                  <a:rPr lang="en-NZ" sz="2800" b="0" i="1" smtClean="0">
                                    <a:latin typeface="Cambria Math" panose="02040503050406030204" pitchFamily="18" charset="0"/>
                                  </a:rPr>
                                  <m:t> </m:t>
                                </m:r>
                                <m:r>
                                  <a:rPr lang="en-NZ" sz="2800" b="0" i="1" smtClean="0">
                                    <a:latin typeface="Cambria Math" panose="02040503050406030204" pitchFamily="18" charset="0"/>
                                  </a:rPr>
                                  <m:t>𝐻𝑃𝑅</m:t>
                                </m:r>
                                <m:r>
                                  <a:rPr lang="en-NZ" sz="2800" b="0" i="1" smtClean="0">
                                    <a:latin typeface="Cambria Math" panose="02040503050406030204" pitchFamily="18" charset="0"/>
                                  </a:rPr>
                                  <m:t>=</m:t>
                                </m:r>
                                <m:sSup>
                                  <m:sSupPr>
                                    <m:ctrlPr>
                                      <a:rPr lang="en-NZ" sz="2800" b="0" i="1" smtClean="0">
                                        <a:latin typeface="Cambria Math" panose="02040503050406030204" pitchFamily="18" charset="0"/>
                                      </a:rPr>
                                    </m:ctrlPr>
                                  </m:sSupPr>
                                  <m:e>
                                    <m:r>
                                      <a:rPr lang="en-NZ" sz="2800" b="0" i="1" smtClean="0">
                                        <a:latin typeface="Cambria Math" panose="02040503050406030204" pitchFamily="18" charset="0"/>
                                      </a:rPr>
                                      <m:t>𝐻𝑃𝑅</m:t>
                                    </m:r>
                                  </m:e>
                                  <m:sup>
                                    <m:r>
                                      <a:rPr lang="en-NZ" sz="2800" b="0" i="1" smtClean="0">
                                        <a:latin typeface="Cambria Math" panose="02040503050406030204" pitchFamily="18" charset="0"/>
                                      </a:rPr>
                                      <m:t>1/</m:t>
                                    </m:r>
                                    <m:r>
                                      <a:rPr lang="en-NZ" sz="2800" b="0" i="1" smtClean="0">
                                        <a:latin typeface="Cambria Math" panose="02040503050406030204" pitchFamily="18" charset="0"/>
                                      </a:rPr>
                                      <m:t>𝑛</m:t>
                                    </m:r>
                                  </m:sup>
                                </m:sSup>
                                <m:r>
                                  <a:rPr lang="en-NZ" sz="2800" b="0" i="1" smtClean="0">
                                    <a:latin typeface="Cambria Math" panose="02040503050406030204" pitchFamily="18" charset="0"/>
                                  </a:rPr>
                                  <m:t>=</m:t>
                                </m:r>
                                <m:sSup>
                                  <m:sSupPr>
                                    <m:ctrlPr>
                                      <a:rPr lang="en-NZ" sz="2800" b="0" i="1" smtClean="0">
                                        <a:latin typeface="Cambria Math" panose="02040503050406030204" pitchFamily="18" charset="0"/>
                                      </a:rPr>
                                    </m:ctrlPr>
                                  </m:sSupPr>
                                  <m:e>
                                    <m:d>
                                      <m:dPr>
                                        <m:ctrlPr>
                                          <a:rPr lang="en-NZ" sz="2800" b="0" i="1" smtClean="0">
                                            <a:latin typeface="Cambria Math" panose="02040503050406030204" pitchFamily="18" charset="0"/>
                                          </a:rPr>
                                        </m:ctrlPr>
                                      </m:dPr>
                                      <m:e>
                                        <m:f>
                                          <m:fPr>
                                            <m:ctrlPr>
                                              <a:rPr lang="en-NZ" sz="2800" b="0" i="1" smtClean="0">
                                                <a:latin typeface="Cambria Math" panose="02040503050406030204" pitchFamily="18" charset="0"/>
                                              </a:rPr>
                                            </m:ctrlPr>
                                          </m:fPr>
                                          <m:num>
                                            <m:r>
                                              <a:rPr lang="en-NZ" sz="2800" i="1">
                                                <a:latin typeface="Cambria Math" panose="02040503050406030204" pitchFamily="18" charset="0"/>
                                              </a:rPr>
                                              <m:t>𝐸𝑛𝑑𝑖𝑛𝑔</m:t>
                                            </m:r>
                                            <m:r>
                                              <a:rPr lang="en-NZ" sz="2800" i="1">
                                                <a:latin typeface="Cambria Math" panose="02040503050406030204" pitchFamily="18" charset="0"/>
                                              </a:rPr>
                                              <m:t> </m:t>
                                            </m:r>
                                            <m:r>
                                              <a:rPr lang="en-NZ" sz="2800" i="1">
                                                <a:latin typeface="Cambria Math" panose="02040503050406030204" pitchFamily="18" charset="0"/>
                                              </a:rPr>
                                              <m:t>𝑉𝑎𝑙𝑢𝑒</m:t>
                                            </m:r>
                                            <m:r>
                                              <a:rPr lang="en-NZ" sz="2800" i="1">
                                                <a:latin typeface="Cambria Math" panose="02040503050406030204" pitchFamily="18" charset="0"/>
                                              </a:rPr>
                                              <m:t> </m:t>
                                            </m:r>
                                            <m:r>
                                              <a:rPr lang="en-NZ" sz="2800" i="1">
                                                <a:latin typeface="Cambria Math" panose="02040503050406030204" pitchFamily="18" charset="0"/>
                                              </a:rPr>
                                              <m:t>𝑜𝑓</m:t>
                                            </m:r>
                                            <m:r>
                                              <a:rPr lang="en-NZ" sz="2800" i="1">
                                                <a:latin typeface="Cambria Math" panose="02040503050406030204" pitchFamily="18" charset="0"/>
                                              </a:rPr>
                                              <m:t> </m:t>
                                            </m:r>
                                            <m:r>
                                              <a:rPr lang="en-NZ" sz="2800" i="1">
                                                <a:latin typeface="Cambria Math" panose="02040503050406030204" pitchFamily="18" charset="0"/>
                                              </a:rPr>
                                              <m:t>𝐼𝑛𝑣𝑒𝑠𝑡𝑚𝑒𝑛𝑡</m:t>
                                            </m:r>
                                          </m:num>
                                          <m:den>
                                            <m:r>
                                              <a:rPr lang="en-NZ" sz="2800" i="1">
                                                <a:latin typeface="Cambria Math" panose="02040503050406030204" pitchFamily="18" charset="0"/>
                                              </a:rPr>
                                              <m:t>𝐵𝑒𝑔𝑖𝑛𝑛𝑖𝑛𝑔</m:t>
                                            </m:r>
                                            <m:r>
                                              <a:rPr lang="en-NZ" sz="2800" i="1">
                                                <a:latin typeface="Cambria Math" panose="02040503050406030204" pitchFamily="18" charset="0"/>
                                              </a:rPr>
                                              <m:t> </m:t>
                                            </m:r>
                                            <m:r>
                                              <a:rPr lang="en-NZ" sz="2800" i="1">
                                                <a:latin typeface="Cambria Math" panose="02040503050406030204" pitchFamily="18" charset="0"/>
                                              </a:rPr>
                                              <m:t>𝑉𝑎𝑙𝑢𝑒</m:t>
                                            </m:r>
                                            <m:r>
                                              <a:rPr lang="en-NZ" sz="2800" i="1">
                                                <a:latin typeface="Cambria Math" panose="02040503050406030204" pitchFamily="18" charset="0"/>
                                              </a:rPr>
                                              <m:t> </m:t>
                                            </m:r>
                                            <m:r>
                                              <a:rPr lang="en-NZ" sz="2800" i="1">
                                                <a:latin typeface="Cambria Math" panose="02040503050406030204" pitchFamily="18" charset="0"/>
                                              </a:rPr>
                                              <m:t>𝑜𝑓</m:t>
                                            </m:r>
                                            <m:r>
                                              <a:rPr lang="en-NZ" sz="2800" i="1">
                                                <a:latin typeface="Cambria Math" panose="02040503050406030204" pitchFamily="18" charset="0"/>
                                              </a:rPr>
                                              <m:t> </m:t>
                                            </m:r>
                                            <m:r>
                                              <a:rPr lang="en-NZ" sz="2800" i="1">
                                                <a:latin typeface="Cambria Math" panose="02040503050406030204" pitchFamily="18" charset="0"/>
                                              </a:rPr>
                                              <m:t>𝐼𝑛𝑣𝑒𝑠𝑡𝑚𝑒𝑛𝑡</m:t>
                                            </m:r>
                                          </m:den>
                                        </m:f>
                                      </m:e>
                                    </m:d>
                                  </m:e>
                                  <m:sup>
                                    <m:r>
                                      <a:rPr lang="en-NZ" sz="2800" b="0" i="1" smtClean="0">
                                        <a:latin typeface="Cambria Math" panose="02040503050406030204" pitchFamily="18" charset="0"/>
                                      </a:rPr>
                                      <m:t>1/</m:t>
                                    </m:r>
                                    <m:r>
                                      <a:rPr lang="en-NZ" sz="2800" b="0" i="1" smtClean="0">
                                        <a:latin typeface="Cambria Math" panose="02040503050406030204" pitchFamily="18" charset="0"/>
                                      </a:rPr>
                                      <m:t>𝑛</m:t>
                                    </m:r>
                                  </m:sup>
                                </m:sSup>
                              </m:oMath>
                            </m:oMathPara>
                          </a14:m>
                          <a:endParaRPr lang="en-NZ" sz="2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𝐴𝑛𝑛𝑢𝑎𝑙</m:t>
                                </m:r>
                                <m:r>
                                  <a:rPr lang="en-NZ" sz="2800" b="0" i="1" smtClean="0">
                                    <a:latin typeface="Cambria Math" panose="02040503050406030204" pitchFamily="18" charset="0"/>
                                  </a:rPr>
                                  <m:t> </m:t>
                                </m:r>
                                <m:r>
                                  <a:rPr lang="en-NZ" sz="2800" b="0" i="1" smtClean="0">
                                    <a:latin typeface="Cambria Math" panose="02040503050406030204" pitchFamily="18" charset="0"/>
                                  </a:rPr>
                                  <m:t>𝐻𝑃𝑌</m:t>
                                </m:r>
                                <m:r>
                                  <a:rPr lang="en-NZ" sz="2800" b="0" i="1" smtClean="0">
                                    <a:latin typeface="Cambria Math" panose="02040503050406030204" pitchFamily="18" charset="0"/>
                                  </a:rPr>
                                  <m:t>=</m:t>
                                </m:r>
                                <m:r>
                                  <a:rPr lang="en-NZ" sz="2800" b="0" i="1" smtClean="0">
                                    <a:latin typeface="Cambria Math" panose="02040503050406030204" pitchFamily="18" charset="0"/>
                                  </a:rPr>
                                  <m:t>𝐴𝑛𝑛𝑢𝑎𝑙</m:t>
                                </m:r>
                                <m:r>
                                  <a:rPr lang="en-NZ" sz="2800" b="0" i="1" smtClean="0">
                                    <a:latin typeface="Cambria Math" panose="02040503050406030204" pitchFamily="18" charset="0"/>
                                  </a:rPr>
                                  <m:t> </m:t>
                                </m:r>
                                <m:r>
                                  <a:rPr lang="en-NZ" sz="2800" b="0" i="1" smtClean="0">
                                    <a:latin typeface="Cambria Math" panose="02040503050406030204" pitchFamily="18" charset="0"/>
                                  </a:rPr>
                                  <m:t>𝐻𝑃𝑅</m:t>
                                </m:r>
                                <m:r>
                                  <a:rPr lang="en-NZ" sz="2800" b="0" i="1" smtClean="0">
                                    <a:latin typeface="Cambria Math" panose="02040503050406030204" pitchFamily="18" charset="0"/>
                                  </a:rPr>
                                  <m:t> −1</m:t>
                                </m:r>
                              </m:oMath>
                            </m:oMathPara>
                          </a14:m>
                          <a:endParaRPr lang="en-NZ" sz="2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5" name="Table 4">
                <a:extLst>
                  <a:ext uri="{FF2B5EF4-FFF2-40B4-BE49-F238E27FC236}">
                    <a16:creationId xmlns:a16="http://schemas.microsoft.com/office/drawing/2014/main" id="{193F3CE3-8028-4CD6-8281-C06B9A37065D}"/>
                  </a:ext>
                </a:extLst>
              </p:cNvPr>
              <p:cNvGraphicFramePr>
                <a:graphicFrameLocks noGrp="1"/>
              </p:cNvGraphicFramePr>
              <p:nvPr>
                <p:extLst>
                  <p:ext uri="{D42A27DB-BD31-4B8C-83A1-F6EECF244321}">
                    <p14:modId xmlns:p14="http://schemas.microsoft.com/office/powerpoint/2010/main" val="476349148"/>
                  </p:ext>
                </p:extLst>
              </p:nvPr>
            </p:nvGraphicFramePr>
            <p:xfrm>
              <a:off x="2031984" y="3301913"/>
              <a:ext cx="19848304" cy="3544499"/>
            </p:xfrm>
            <a:graphic>
              <a:graphicData uri="http://schemas.openxmlformats.org/drawingml/2006/table">
                <a:tbl>
                  <a:tblPr firstRow="1" bandRow="1">
                    <a:tableStyleId>{5C22544A-7EE6-4342-B048-85BDC9FD1C3A}</a:tableStyleId>
                  </a:tblPr>
                  <a:tblGrid>
                    <a:gridCol w="2758323">
                      <a:extLst>
                        <a:ext uri="{9D8B030D-6E8A-4147-A177-3AD203B41FA5}">
                          <a16:colId xmlns:a16="http://schemas.microsoft.com/office/drawing/2014/main" val="20000"/>
                        </a:ext>
                      </a:extLst>
                    </a:gridCol>
                    <a:gridCol w="11180618">
                      <a:extLst>
                        <a:ext uri="{9D8B030D-6E8A-4147-A177-3AD203B41FA5}">
                          <a16:colId xmlns:a16="http://schemas.microsoft.com/office/drawing/2014/main" val="20001"/>
                        </a:ext>
                      </a:extLst>
                    </a:gridCol>
                    <a:gridCol w="5909363">
                      <a:extLst>
                        <a:ext uri="{9D8B030D-6E8A-4147-A177-3AD203B41FA5}">
                          <a16:colId xmlns:a16="http://schemas.microsoft.com/office/drawing/2014/main" val="20002"/>
                        </a:ext>
                      </a:extLst>
                    </a:gridCol>
                  </a:tblGrid>
                  <a:tr h="677885">
                    <a:tc>
                      <a:txBody>
                        <a:bodyPr/>
                        <a:lstStyle/>
                        <a:p>
                          <a:pPr algn="ctr"/>
                          <a:endParaRPr lang="en-NZ" sz="2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HPR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NZ" sz="2800" dirty="0">
                              <a:solidFill>
                                <a:schemeClr val="tx1"/>
                              </a:solidFill>
                              <a:latin typeface="+mn-lt"/>
                            </a:rPr>
                            <a:t>HPY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161246">
                    <a:tc>
                      <a:txBody>
                        <a:bodyPr/>
                        <a:lstStyle/>
                        <a:p>
                          <a:pPr algn="ctr"/>
                          <a:r>
                            <a:rPr lang="en-NZ" sz="2800" b="1" dirty="0">
                              <a:solidFill>
                                <a:schemeClr val="tx1"/>
                              </a:solidFill>
                              <a:latin typeface="+mn-lt"/>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755" t="-58333" r="-52999" b="-14687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5876" t="-58333" r="-206" b="-146875"/>
                          </a:stretch>
                        </a:blipFill>
                      </a:tcPr>
                    </a:tc>
                    <a:extLst>
                      <a:ext uri="{0D108BD9-81ED-4DB2-BD59-A6C34878D82A}">
                        <a16:rowId xmlns:a16="http://schemas.microsoft.com/office/drawing/2014/main" val="10001"/>
                      </a:ext>
                    </a:extLst>
                  </a:tr>
                  <a:tr h="1705368">
                    <a:tc>
                      <a:txBody>
                        <a:bodyPr/>
                        <a:lstStyle/>
                        <a:p>
                          <a:pPr algn="ctr"/>
                          <a:r>
                            <a:rPr lang="en-NZ" sz="2800" b="1" dirty="0">
                              <a:solidFill>
                                <a:schemeClr val="tx1"/>
                              </a:solidFill>
                              <a:latin typeface="+mn-lt"/>
                            </a:rPr>
                            <a:t>Annual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755" t="-108571" r="-52999" b="-71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5876" t="-108571" r="-206" b="-714"/>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6092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0FE1-3E5F-4B11-8A81-ACA9D7BA2A39}"/>
              </a:ext>
            </a:extLst>
          </p:cNvPr>
          <p:cNvSpPr>
            <a:spLocks noGrp="1"/>
          </p:cNvSpPr>
          <p:nvPr>
            <p:ph type="title"/>
          </p:nvPr>
        </p:nvSpPr>
        <p:spPr>
          <a:xfrm>
            <a:off x="2031983" y="2030400"/>
            <a:ext cx="20661761" cy="829178"/>
          </a:xfrm>
        </p:spPr>
        <p:txBody>
          <a:bodyPr>
            <a:normAutofit fontScale="90000"/>
          </a:bodyPr>
          <a:lstStyle/>
          <a:p>
            <a:r>
              <a:rPr lang="en-AU" sz="4800" dirty="0"/>
              <a:t>Examples: when the wealth </a:t>
            </a:r>
            <a:r>
              <a:rPr lang="en-AU" sz="4800" dirty="0">
                <a:solidFill>
                  <a:schemeClr val="accent1"/>
                </a:solidFill>
              </a:rPr>
              <a:t>INCREASES</a:t>
            </a:r>
            <a:r>
              <a:rPr lang="en-AU" sz="4800" dirty="0"/>
              <a:t> at the end of the holding period</a:t>
            </a:r>
          </a:p>
        </p:txBody>
      </p:sp>
      <p:sp>
        <p:nvSpPr>
          <p:cNvPr id="4" name="Text Placeholder 3">
            <a:extLst>
              <a:ext uri="{FF2B5EF4-FFF2-40B4-BE49-F238E27FC236}">
                <a16:creationId xmlns:a16="http://schemas.microsoft.com/office/drawing/2014/main" id="{72337CF2-654D-4B02-8A9A-0A2D79E80DBD}"/>
              </a:ext>
            </a:extLst>
          </p:cNvPr>
          <p:cNvSpPr>
            <a:spLocks noGrp="1"/>
          </p:cNvSpPr>
          <p:nvPr>
            <p:ph type="body" sz="quarter" idx="11"/>
          </p:nvPr>
        </p:nvSpPr>
        <p:spPr>
          <a:xfrm>
            <a:off x="2031984" y="3142700"/>
            <a:ext cx="9971594" cy="3856616"/>
          </a:xfrm>
        </p:spPr>
        <p:txBody>
          <a:bodyPr>
            <a:normAutofit/>
          </a:bodyPr>
          <a:lstStyle/>
          <a:p>
            <a:r>
              <a:rPr lang="en-US" b="1" dirty="0"/>
              <a:t>Example 1 (</a:t>
            </a:r>
            <a:r>
              <a:rPr lang="en-US" b="1" dirty="0">
                <a:solidFill>
                  <a:schemeClr val="accent1"/>
                </a:solidFill>
              </a:rPr>
              <a:t>Single-Period</a:t>
            </a:r>
            <a:r>
              <a:rPr lang="en-US" b="1" dirty="0"/>
              <a:t>): </a:t>
            </a:r>
            <a:r>
              <a:rPr lang="en-US" dirty="0"/>
              <a:t>Assume that you invest $200 at the beginning of the year and get back $220 at the end of the year. What are the HPR and the HPY for your investment?</a:t>
            </a:r>
          </a:p>
          <a:p>
            <a:endParaRPr lang="en-AU" dirty="0"/>
          </a:p>
          <a:p>
            <a:r>
              <a:rPr lang="en-AU" b="1" dirty="0"/>
              <a:t>Solution:</a:t>
            </a:r>
          </a:p>
          <a:p>
            <a:endParaRPr lang="en-AU" b="1" dirty="0"/>
          </a:p>
          <a:p>
            <a:endParaRPr lang="en-AU"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1D92CF-8753-473E-9197-6F9ADA68607F}"/>
                  </a:ext>
                </a:extLst>
              </p:cNvPr>
              <p:cNvSpPr txBox="1"/>
              <p:nvPr/>
            </p:nvSpPr>
            <p:spPr>
              <a:xfrm>
                <a:off x="2031984" y="6858000"/>
                <a:ext cx="9978180" cy="1022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𝐻𝑃𝑅</m:t>
                      </m:r>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𝐸𝑛𝑑𝑖𝑛𝑔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num>
                        <m:den>
                          <m:r>
                            <a:rPr lang="en-AU" sz="3200" b="0" i="1" smtClean="0">
                              <a:latin typeface="Cambria Math" panose="02040503050406030204" pitchFamily="18" charset="0"/>
                            </a:rPr>
                            <m:t>𝐵𝑒𝑔𝑖𝑛𝑛𝑖𝑛𝑔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den>
                      </m:f>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220</m:t>
                          </m:r>
                        </m:num>
                        <m:den>
                          <m:r>
                            <a:rPr lang="en-AU" sz="3200" b="0" i="1" smtClean="0">
                              <a:latin typeface="Cambria Math" panose="02040503050406030204" pitchFamily="18" charset="0"/>
                            </a:rPr>
                            <m:t>200</m:t>
                          </m:r>
                        </m:den>
                      </m:f>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𝟏</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𝟏𝟎</m:t>
                      </m:r>
                    </m:oMath>
                  </m:oMathPara>
                </a14:m>
                <a:endParaRPr lang="en-AU" sz="3200" b="1" dirty="0"/>
              </a:p>
            </p:txBody>
          </p:sp>
        </mc:Choice>
        <mc:Fallback xmlns="">
          <p:sp>
            <p:nvSpPr>
              <p:cNvPr id="7" name="TextBox 6">
                <a:extLst>
                  <a:ext uri="{FF2B5EF4-FFF2-40B4-BE49-F238E27FC236}">
                    <a16:creationId xmlns:a16="http://schemas.microsoft.com/office/drawing/2014/main" id="{5D1D92CF-8753-473E-9197-6F9ADA68607F}"/>
                  </a:ext>
                </a:extLst>
              </p:cNvPr>
              <p:cNvSpPr txBox="1">
                <a:spLocks noRot="1" noChangeAspect="1" noMove="1" noResize="1" noEditPoints="1" noAdjustHandles="1" noChangeArrowheads="1" noChangeShapeType="1" noTextEdit="1"/>
              </p:cNvSpPr>
              <p:nvPr/>
            </p:nvSpPr>
            <p:spPr>
              <a:xfrm>
                <a:off x="2031984" y="6858000"/>
                <a:ext cx="9978180" cy="1022588"/>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40A2F9-6130-4BBC-A2C9-8A49E235F409}"/>
                  </a:ext>
                </a:extLst>
              </p:cNvPr>
              <p:cNvSpPr txBox="1"/>
              <p:nvPr/>
            </p:nvSpPr>
            <p:spPr>
              <a:xfrm>
                <a:off x="2031984" y="8870077"/>
                <a:ext cx="785509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𝐻𝑃𝑌</m:t>
                      </m:r>
                      <m:r>
                        <a:rPr lang="en-AU" sz="3200" b="0" i="1" smtClean="0">
                          <a:latin typeface="Cambria Math" panose="02040503050406030204" pitchFamily="18" charset="0"/>
                        </a:rPr>
                        <m:t>=</m:t>
                      </m:r>
                      <m:r>
                        <a:rPr lang="en-AU" sz="3200" b="0" i="1" smtClean="0">
                          <a:latin typeface="Cambria Math" panose="02040503050406030204" pitchFamily="18" charset="0"/>
                        </a:rPr>
                        <m:t>𝐻𝑃𝑅</m:t>
                      </m:r>
                      <m:r>
                        <a:rPr lang="en-AU" sz="3200" b="0" i="1" smtClean="0">
                          <a:latin typeface="Cambria Math" panose="02040503050406030204" pitchFamily="18" charset="0"/>
                        </a:rPr>
                        <m:t> −1=1.10 −1=0.10=</m:t>
                      </m:r>
                      <m:r>
                        <a:rPr lang="en-AU" sz="3200" b="1" i="1" smtClean="0">
                          <a:solidFill>
                            <a:srgbClr val="00306E"/>
                          </a:solidFill>
                          <a:latin typeface="Cambria Math" panose="02040503050406030204" pitchFamily="18" charset="0"/>
                        </a:rPr>
                        <m:t>𝟏𝟎</m:t>
                      </m:r>
                      <m:r>
                        <a:rPr lang="en-AU" sz="3200" b="1" i="1" smtClean="0">
                          <a:solidFill>
                            <a:srgbClr val="00306E"/>
                          </a:solidFill>
                          <a:latin typeface="Cambria Math" panose="02040503050406030204" pitchFamily="18" charset="0"/>
                        </a:rPr>
                        <m:t>%</m:t>
                      </m:r>
                    </m:oMath>
                  </m:oMathPara>
                </a14:m>
                <a:endParaRPr lang="en-AU" sz="3200" b="1" dirty="0"/>
              </a:p>
            </p:txBody>
          </p:sp>
        </mc:Choice>
        <mc:Fallback xmlns="">
          <p:sp>
            <p:nvSpPr>
              <p:cNvPr id="8" name="TextBox 7">
                <a:extLst>
                  <a:ext uri="{FF2B5EF4-FFF2-40B4-BE49-F238E27FC236}">
                    <a16:creationId xmlns:a16="http://schemas.microsoft.com/office/drawing/2014/main" id="{7540A2F9-6130-4BBC-A2C9-8A49E235F409}"/>
                  </a:ext>
                </a:extLst>
              </p:cNvPr>
              <p:cNvSpPr txBox="1">
                <a:spLocks noRot="1" noChangeAspect="1" noMove="1" noResize="1" noEditPoints="1" noAdjustHandles="1" noChangeArrowheads="1" noChangeShapeType="1" noTextEdit="1"/>
              </p:cNvSpPr>
              <p:nvPr/>
            </p:nvSpPr>
            <p:spPr>
              <a:xfrm>
                <a:off x="2031984" y="8870077"/>
                <a:ext cx="7855099" cy="492443"/>
              </a:xfrm>
              <a:prstGeom prst="rect">
                <a:avLst/>
              </a:prstGeom>
              <a:blipFill>
                <a:blip r:embed="rId3"/>
                <a:stretch>
                  <a:fillRect/>
                </a:stretch>
              </a:blipFill>
            </p:spPr>
            <p:txBody>
              <a:bodyPr/>
              <a:lstStyle/>
              <a:p>
                <a:r>
                  <a:rPr lang="en-AU">
                    <a:noFill/>
                  </a:rPr>
                  <a:t> </a:t>
                </a:r>
              </a:p>
            </p:txBody>
          </p:sp>
        </mc:Fallback>
      </mc:AlternateContent>
      <p:sp>
        <p:nvSpPr>
          <p:cNvPr id="6" name="Text Placeholder 3">
            <a:extLst>
              <a:ext uri="{FF2B5EF4-FFF2-40B4-BE49-F238E27FC236}">
                <a16:creationId xmlns:a16="http://schemas.microsoft.com/office/drawing/2014/main" id="{A09D90EE-5773-4582-BC82-7829F4360380}"/>
              </a:ext>
            </a:extLst>
          </p:cNvPr>
          <p:cNvSpPr txBox="1">
            <a:spLocks/>
          </p:cNvSpPr>
          <p:nvPr/>
        </p:nvSpPr>
        <p:spPr>
          <a:xfrm>
            <a:off x="12591919" y="3001384"/>
            <a:ext cx="9971594" cy="3856616"/>
          </a:xfrm>
          <a:prstGeom prst="rect">
            <a:avLst/>
          </a:prstGeom>
        </p:spPr>
        <p:txBody>
          <a:bodyPr vert="horz" lIns="91440" tIns="45720" rIns="91440" bIns="45720" numCol="1" rtlCol="0">
            <a:norm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a:t>Example 2 (</a:t>
            </a:r>
            <a:r>
              <a:rPr lang="en-US" b="1" dirty="0">
                <a:solidFill>
                  <a:srgbClr val="2B47E7"/>
                </a:solidFill>
              </a:rPr>
              <a:t>Multi-Period</a:t>
            </a:r>
            <a:r>
              <a:rPr lang="en-US" b="1" dirty="0"/>
              <a:t>): </a:t>
            </a:r>
            <a:r>
              <a:rPr lang="en-US" dirty="0"/>
              <a:t>Consider an investment that cost $250 and is worth $350 after being held for two years. What are the </a:t>
            </a:r>
            <a:r>
              <a:rPr lang="en-US" dirty="0">
                <a:solidFill>
                  <a:srgbClr val="2B47E7"/>
                </a:solidFill>
              </a:rPr>
              <a:t>annual</a:t>
            </a:r>
            <a:r>
              <a:rPr lang="en-US" dirty="0"/>
              <a:t> HPR and </a:t>
            </a:r>
            <a:r>
              <a:rPr lang="en-US" dirty="0">
                <a:solidFill>
                  <a:srgbClr val="2B47E7"/>
                </a:solidFill>
              </a:rPr>
              <a:t>annual</a:t>
            </a:r>
            <a:r>
              <a:rPr lang="en-US" dirty="0"/>
              <a:t> HPY for your investment?</a:t>
            </a:r>
          </a:p>
          <a:p>
            <a:endParaRPr lang="en-AU" dirty="0"/>
          </a:p>
          <a:p>
            <a:r>
              <a:rPr lang="en-AU" b="1" dirty="0"/>
              <a:t>Solution:</a:t>
            </a:r>
          </a:p>
          <a:p>
            <a:endParaRPr lang="en-AU" b="1" dirty="0"/>
          </a:p>
          <a:p>
            <a:endParaRPr lang="en-AU"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94C497-4E2C-4E97-B544-71ED777F9A1B}"/>
                  </a:ext>
                </a:extLst>
              </p:cNvPr>
              <p:cNvSpPr txBox="1"/>
              <p:nvPr/>
            </p:nvSpPr>
            <p:spPr>
              <a:xfrm>
                <a:off x="12591919" y="6858000"/>
                <a:ext cx="9978180" cy="1022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𝐻𝑃𝑅</m:t>
                      </m:r>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𝐸𝑛𝑑𝑖𝑛𝑔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num>
                        <m:den>
                          <m:r>
                            <a:rPr lang="en-AU" sz="3200" b="0" i="1" smtClean="0">
                              <a:latin typeface="Cambria Math" panose="02040503050406030204" pitchFamily="18" charset="0"/>
                            </a:rPr>
                            <m:t>𝐵𝑒𝑔𝑖𝑛𝑛𝑖𝑛𝑔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den>
                      </m:f>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350</m:t>
                          </m:r>
                        </m:num>
                        <m:den>
                          <m:r>
                            <a:rPr lang="en-AU" sz="3200" b="0" i="1" smtClean="0">
                              <a:latin typeface="Cambria Math" panose="02040503050406030204" pitchFamily="18" charset="0"/>
                            </a:rPr>
                            <m:t>250</m:t>
                          </m:r>
                        </m:den>
                      </m:f>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𝟏</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𝟒𝟎</m:t>
                      </m:r>
                    </m:oMath>
                  </m:oMathPara>
                </a14:m>
                <a:endParaRPr lang="en-AU" sz="3200" b="1" dirty="0"/>
              </a:p>
            </p:txBody>
          </p:sp>
        </mc:Choice>
        <mc:Fallback xmlns="">
          <p:sp>
            <p:nvSpPr>
              <p:cNvPr id="9" name="TextBox 8">
                <a:extLst>
                  <a:ext uri="{FF2B5EF4-FFF2-40B4-BE49-F238E27FC236}">
                    <a16:creationId xmlns:a16="http://schemas.microsoft.com/office/drawing/2014/main" id="{6B94C497-4E2C-4E97-B544-71ED777F9A1B}"/>
                  </a:ext>
                </a:extLst>
              </p:cNvPr>
              <p:cNvSpPr txBox="1">
                <a:spLocks noRot="1" noChangeAspect="1" noMove="1" noResize="1" noEditPoints="1" noAdjustHandles="1" noChangeArrowheads="1" noChangeShapeType="1" noTextEdit="1"/>
              </p:cNvSpPr>
              <p:nvPr/>
            </p:nvSpPr>
            <p:spPr>
              <a:xfrm>
                <a:off x="12591919" y="6858000"/>
                <a:ext cx="9978180" cy="1022588"/>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C20212-1539-4439-BB3F-E77E0877226D}"/>
                  </a:ext>
                </a:extLst>
              </p:cNvPr>
              <p:cNvSpPr/>
              <p:nvPr/>
            </p:nvSpPr>
            <p:spPr>
              <a:xfrm>
                <a:off x="12591919" y="8636481"/>
                <a:ext cx="8500339" cy="603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𝐻𝑃𝑅</m:t>
                      </m:r>
                      <m:r>
                        <a:rPr lang="en-NZ" sz="3200" i="1" smtClean="0">
                          <a:latin typeface="Cambria Math" panose="02040503050406030204" pitchFamily="18" charset="0"/>
                        </a:rPr>
                        <m:t>=</m:t>
                      </m:r>
                      <m:sSup>
                        <m:sSupPr>
                          <m:ctrlPr>
                            <a:rPr lang="en-NZ" sz="3200" i="1">
                              <a:latin typeface="Cambria Math" panose="02040503050406030204" pitchFamily="18" charset="0"/>
                            </a:rPr>
                          </m:ctrlPr>
                        </m:sSupPr>
                        <m:e>
                          <m:r>
                            <a:rPr lang="en-NZ" sz="3200" i="1">
                              <a:latin typeface="Cambria Math" panose="02040503050406030204" pitchFamily="18" charset="0"/>
                            </a:rPr>
                            <m:t>𝐻𝑃𝑅</m:t>
                          </m:r>
                        </m:e>
                        <m:sup>
                          <m:r>
                            <a:rPr lang="en-NZ" sz="3200" i="1">
                              <a:latin typeface="Cambria Math" panose="02040503050406030204" pitchFamily="18" charset="0"/>
                            </a:rPr>
                            <m:t>1/</m:t>
                          </m:r>
                          <m:r>
                            <a:rPr lang="en-NZ" sz="3200" i="1">
                              <a:latin typeface="Cambria Math" panose="02040503050406030204" pitchFamily="18" charset="0"/>
                            </a:rPr>
                            <m:t>𝑛</m:t>
                          </m:r>
                        </m:sup>
                      </m:sSup>
                      <m:r>
                        <a:rPr lang="en-AU" sz="3200" b="0" i="1" smtClean="0">
                          <a:latin typeface="Cambria Math" panose="02040503050406030204" pitchFamily="18" charset="0"/>
                        </a:rPr>
                        <m:t>=</m:t>
                      </m:r>
                      <m:sSup>
                        <m:sSupPr>
                          <m:ctrlPr>
                            <a:rPr lang="en-AU" sz="3200" b="0" i="1" smtClean="0">
                              <a:latin typeface="Cambria Math" panose="02040503050406030204" pitchFamily="18" charset="0"/>
                            </a:rPr>
                          </m:ctrlPr>
                        </m:sSupPr>
                        <m:e>
                          <m:d>
                            <m:dPr>
                              <m:ctrlPr>
                                <a:rPr lang="en-AU" sz="3200" b="0" i="1" smtClean="0">
                                  <a:latin typeface="Cambria Math" panose="02040503050406030204" pitchFamily="18" charset="0"/>
                                </a:rPr>
                              </m:ctrlPr>
                            </m:dPr>
                            <m:e>
                              <m:r>
                                <a:rPr lang="en-AU" sz="3200" b="0" i="1" smtClean="0">
                                  <a:latin typeface="Cambria Math" panose="02040503050406030204" pitchFamily="18" charset="0"/>
                                </a:rPr>
                                <m:t>1.40</m:t>
                              </m:r>
                            </m:e>
                          </m:d>
                        </m:e>
                        <m:sup>
                          <m:r>
                            <a:rPr lang="en-AU" sz="3200" b="0" i="1" smtClean="0">
                              <a:latin typeface="Cambria Math" panose="02040503050406030204" pitchFamily="18" charset="0"/>
                            </a:rPr>
                            <m:t>1/2</m:t>
                          </m:r>
                        </m:sup>
                      </m:sSup>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𝟏</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𝟏𝟖𝟑𝟐</m:t>
                      </m:r>
                    </m:oMath>
                  </m:oMathPara>
                </a14:m>
                <a:endParaRPr lang="en-AU" sz="3200" b="1" dirty="0"/>
              </a:p>
            </p:txBody>
          </p:sp>
        </mc:Choice>
        <mc:Fallback xmlns="">
          <p:sp>
            <p:nvSpPr>
              <p:cNvPr id="3" name="Rectangle 2">
                <a:extLst>
                  <a:ext uri="{FF2B5EF4-FFF2-40B4-BE49-F238E27FC236}">
                    <a16:creationId xmlns:a16="http://schemas.microsoft.com/office/drawing/2014/main" id="{95C20212-1539-4439-BB3F-E77E0877226D}"/>
                  </a:ext>
                </a:extLst>
              </p:cNvPr>
              <p:cNvSpPr>
                <a:spLocks noRot="1" noChangeAspect="1" noMove="1" noResize="1" noEditPoints="1" noAdjustHandles="1" noChangeArrowheads="1" noChangeShapeType="1" noTextEdit="1"/>
              </p:cNvSpPr>
              <p:nvPr/>
            </p:nvSpPr>
            <p:spPr>
              <a:xfrm>
                <a:off x="12591919" y="8636481"/>
                <a:ext cx="8500339" cy="603242"/>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52FC1F9-95C1-419E-BB7D-01E4A4F5E270}"/>
                  </a:ext>
                </a:extLst>
              </p:cNvPr>
              <p:cNvSpPr/>
              <p:nvPr/>
            </p:nvSpPr>
            <p:spPr>
              <a:xfrm>
                <a:off x="12724923" y="9995616"/>
                <a:ext cx="6309804"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𝐻𝑃𝑌</m:t>
                      </m:r>
                      <m:r>
                        <a:rPr lang="en-NZ" sz="3200" i="1" smtClean="0">
                          <a:latin typeface="Cambria Math" panose="02040503050406030204" pitchFamily="18" charset="0"/>
                        </a:rPr>
                        <m:t>=</m:t>
                      </m:r>
                      <m:r>
                        <a:rPr lang="en-AU" sz="3200" b="0" i="1" smtClean="0">
                          <a:latin typeface="Cambria Math" panose="02040503050406030204" pitchFamily="18" charset="0"/>
                        </a:rPr>
                        <m:t>𝐴𝑛𝑛𝑢𝑎𝑙</m:t>
                      </m:r>
                      <m:r>
                        <a:rPr lang="en-AU" sz="3200" b="0" i="1" smtClean="0">
                          <a:latin typeface="Cambria Math" panose="02040503050406030204" pitchFamily="18" charset="0"/>
                        </a:rPr>
                        <m:t> </m:t>
                      </m:r>
                      <m:r>
                        <a:rPr lang="en-AU" sz="3200" b="0" i="1" smtClean="0">
                          <a:latin typeface="Cambria Math" panose="02040503050406030204" pitchFamily="18" charset="0"/>
                        </a:rPr>
                        <m:t>𝐻𝑃𝑅</m:t>
                      </m:r>
                      <m:r>
                        <a:rPr lang="en-AU" sz="3200" b="0" i="1" smtClean="0">
                          <a:latin typeface="Cambria Math" panose="02040503050406030204" pitchFamily="18" charset="0"/>
                        </a:rPr>
                        <m:t>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=1.1832 −1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=0.1832=</m:t>
                      </m:r>
                      <m:r>
                        <a:rPr lang="en-AU" sz="3200" b="1" i="1" smtClean="0">
                          <a:solidFill>
                            <a:srgbClr val="00306E"/>
                          </a:solidFill>
                          <a:latin typeface="Cambria Math" panose="02040503050406030204" pitchFamily="18" charset="0"/>
                        </a:rPr>
                        <m:t>𝟏𝟖</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𝟑𝟐</m:t>
                      </m:r>
                      <m:r>
                        <a:rPr lang="en-AU" sz="3200" b="1" i="1" smtClean="0">
                          <a:solidFill>
                            <a:srgbClr val="00306E"/>
                          </a:solidFill>
                          <a:latin typeface="Cambria Math" panose="02040503050406030204" pitchFamily="18" charset="0"/>
                        </a:rPr>
                        <m:t>%</m:t>
                      </m:r>
                    </m:oMath>
                  </m:oMathPara>
                </a14:m>
                <a:endParaRPr lang="en-AU" sz="3200" b="1" dirty="0"/>
              </a:p>
            </p:txBody>
          </p:sp>
        </mc:Choice>
        <mc:Fallback xmlns="">
          <p:sp>
            <p:nvSpPr>
              <p:cNvPr id="10" name="Rectangle 9">
                <a:extLst>
                  <a:ext uri="{FF2B5EF4-FFF2-40B4-BE49-F238E27FC236}">
                    <a16:creationId xmlns:a16="http://schemas.microsoft.com/office/drawing/2014/main" id="{352FC1F9-95C1-419E-BB7D-01E4A4F5E270}"/>
                  </a:ext>
                </a:extLst>
              </p:cNvPr>
              <p:cNvSpPr>
                <a:spLocks noRot="1" noChangeAspect="1" noMove="1" noResize="1" noEditPoints="1" noAdjustHandles="1" noChangeArrowheads="1" noChangeShapeType="1" noTextEdit="1"/>
              </p:cNvSpPr>
              <p:nvPr/>
            </p:nvSpPr>
            <p:spPr>
              <a:xfrm>
                <a:off x="12724923" y="9995616"/>
                <a:ext cx="6309804" cy="1569660"/>
              </a:xfrm>
              <a:prstGeom prst="rect">
                <a:avLst/>
              </a:prstGeom>
              <a:blipFill>
                <a:blip r:embed="rId6"/>
                <a:stretch>
                  <a:fillRect/>
                </a:stretch>
              </a:blipFill>
            </p:spPr>
            <p:txBody>
              <a:bodyPr/>
              <a:lstStyle/>
              <a:p>
                <a:r>
                  <a:rPr lang="en-AU">
                    <a:noFill/>
                  </a:rPr>
                  <a:t> </a:t>
                </a:r>
              </a:p>
            </p:txBody>
          </p:sp>
        </mc:Fallback>
      </mc:AlternateContent>
      <p:sp>
        <p:nvSpPr>
          <p:cNvPr id="11" name="Rectangle 10"/>
          <p:cNvSpPr/>
          <p:nvPr/>
        </p:nvSpPr>
        <p:spPr>
          <a:xfrm>
            <a:off x="12591919" y="5471195"/>
            <a:ext cx="10356571" cy="660329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p:cNvSpPr/>
          <p:nvPr/>
        </p:nvSpPr>
        <p:spPr>
          <a:xfrm>
            <a:off x="1749485" y="5471196"/>
            <a:ext cx="10356571" cy="660329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4A2AE4DD-05B8-7FC5-7BE7-1AC184060D45}"/>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325227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0FE1-3E5F-4B11-8A81-ACA9D7BA2A39}"/>
              </a:ext>
            </a:extLst>
          </p:cNvPr>
          <p:cNvSpPr>
            <a:spLocks noGrp="1"/>
          </p:cNvSpPr>
          <p:nvPr>
            <p:ph type="title"/>
          </p:nvPr>
        </p:nvSpPr>
        <p:spPr>
          <a:xfrm>
            <a:off x="2031984" y="2030400"/>
            <a:ext cx="19847114" cy="829178"/>
          </a:xfrm>
        </p:spPr>
        <p:txBody>
          <a:bodyPr>
            <a:normAutofit fontScale="90000"/>
          </a:bodyPr>
          <a:lstStyle/>
          <a:p>
            <a:r>
              <a:rPr lang="en-AU" sz="4800" dirty="0"/>
              <a:t>Examples: when the wealth </a:t>
            </a:r>
            <a:r>
              <a:rPr lang="en-AU" sz="4800" dirty="0">
                <a:solidFill>
                  <a:schemeClr val="accent1"/>
                </a:solidFill>
              </a:rPr>
              <a:t>DECREASES</a:t>
            </a:r>
            <a:r>
              <a:rPr lang="en-AU" sz="4800" dirty="0"/>
              <a:t> at the end of holding period</a:t>
            </a:r>
          </a:p>
        </p:txBody>
      </p:sp>
      <p:sp>
        <p:nvSpPr>
          <p:cNvPr id="4" name="Text Placeholder 3">
            <a:extLst>
              <a:ext uri="{FF2B5EF4-FFF2-40B4-BE49-F238E27FC236}">
                <a16:creationId xmlns:a16="http://schemas.microsoft.com/office/drawing/2014/main" id="{72337CF2-654D-4B02-8A9A-0A2D79E80DBD}"/>
              </a:ext>
            </a:extLst>
          </p:cNvPr>
          <p:cNvSpPr>
            <a:spLocks noGrp="1"/>
          </p:cNvSpPr>
          <p:nvPr>
            <p:ph type="body" sz="quarter" idx="11"/>
          </p:nvPr>
        </p:nvSpPr>
        <p:spPr>
          <a:xfrm>
            <a:off x="2031984" y="3142700"/>
            <a:ext cx="9971594" cy="3856616"/>
          </a:xfrm>
        </p:spPr>
        <p:txBody>
          <a:bodyPr>
            <a:normAutofit/>
          </a:bodyPr>
          <a:lstStyle/>
          <a:p>
            <a:r>
              <a:rPr lang="en-US" b="1" dirty="0"/>
              <a:t>Example 3 (</a:t>
            </a:r>
            <a:r>
              <a:rPr lang="en-US" b="1" dirty="0">
                <a:solidFill>
                  <a:schemeClr val="accent1"/>
                </a:solidFill>
              </a:rPr>
              <a:t>Single-Period</a:t>
            </a:r>
            <a:r>
              <a:rPr lang="en-US" b="1" dirty="0"/>
              <a:t>): </a:t>
            </a:r>
            <a:r>
              <a:rPr lang="en-US" dirty="0"/>
              <a:t>Assume that you invest $500 at the beginning of the year and get back $400 at the end of the year. What are the HPR and the HPY for your investment?</a:t>
            </a:r>
          </a:p>
          <a:p>
            <a:endParaRPr lang="en-AU" dirty="0"/>
          </a:p>
          <a:p>
            <a:r>
              <a:rPr lang="en-AU" b="1" dirty="0"/>
              <a:t>Solution:</a:t>
            </a:r>
          </a:p>
          <a:p>
            <a:endParaRPr lang="en-AU" b="1" dirty="0"/>
          </a:p>
          <a:p>
            <a:endParaRPr lang="en-AU"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1D92CF-8753-473E-9197-6F9ADA68607F}"/>
                  </a:ext>
                </a:extLst>
              </p:cNvPr>
              <p:cNvSpPr txBox="1"/>
              <p:nvPr/>
            </p:nvSpPr>
            <p:spPr>
              <a:xfrm>
                <a:off x="2031984" y="6858000"/>
                <a:ext cx="9978180" cy="1022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𝐻𝑃𝑅</m:t>
                      </m:r>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𝐸𝑛𝑑𝑖𝑛𝑔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num>
                        <m:den>
                          <m:r>
                            <a:rPr lang="en-AU" sz="3200" b="0" i="1" smtClean="0">
                              <a:latin typeface="Cambria Math" panose="02040503050406030204" pitchFamily="18" charset="0"/>
                            </a:rPr>
                            <m:t>𝐵𝑒𝑔𝑖𝑛𝑛𝑖𝑛𝑔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den>
                      </m:f>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400</m:t>
                          </m:r>
                        </m:num>
                        <m:den>
                          <m:r>
                            <a:rPr lang="en-AU" sz="3200" b="0" i="1" smtClean="0">
                              <a:latin typeface="Cambria Math" panose="02040503050406030204" pitchFamily="18" charset="0"/>
                            </a:rPr>
                            <m:t>500</m:t>
                          </m:r>
                        </m:den>
                      </m:f>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𝟎</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𝟖𝟎</m:t>
                      </m:r>
                    </m:oMath>
                  </m:oMathPara>
                </a14:m>
                <a:endParaRPr lang="en-AU" sz="3200" b="1" dirty="0"/>
              </a:p>
            </p:txBody>
          </p:sp>
        </mc:Choice>
        <mc:Fallback xmlns="">
          <p:sp>
            <p:nvSpPr>
              <p:cNvPr id="7" name="TextBox 6">
                <a:extLst>
                  <a:ext uri="{FF2B5EF4-FFF2-40B4-BE49-F238E27FC236}">
                    <a16:creationId xmlns:a16="http://schemas.microsoft.com/office/drawing/2014/main" id="{5D1D92CF-8753-473E-9197-6F9ADA68607F}"/>
                  </a:ext>
                </a:extLst>
              </p:cNvPr>
              <p:cNvSpPr txBox="1">
                <a:spLocks noRot="1" noChangeAspect="1" noMove="1" noResize="1" noEditPoints="1" noAdjustHandles="1" noChangeArrowheads="1" noChangeShapeType="1" noTextEdit="1"/>
              </p:cNvSpPr>
              <p:nvPr/>
            </p:nvSpPr>
            <p:spPr>
              <a:xfrm>
                <a:off x="2031984" y="6858000"/>
                <a:ext cx="9978180" cy="1022588"/>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40A2F9-6130-4BBC-A2C9-8A49E235F409}"/>
                  </a:ext>
                </a:extLst>
              </p:cNvPr>
              <p:cNvSpPr txBox="1"/>
              <p:nvPr/>
            </p:nvSpPr>
            <p:spPr>
              <a:xfrm>
                <a:off x="2031984" y="8870077"/>
                <a:ext cx="84674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𝐻𝑃𝑌</m:t>
                      </m:r>
                      <m:r>
                        <a:rPr lang="en-AU" sz="3200" b="0" i="1" smtClean="0">
                          <a:latin typeface="Cambria Math" panose="02040503050406030204" pitchFamily="18" charset="0"/>
                        </a:rPr>
                        <m:t>=</m:t>
                      </m:r>
                      <m:r>
                        <a:rPr lang="en-AU" sz="3200" b="0" i="1" smtClean="0">
                          <a:latin typeface="Cambria Math" panose="02040503050406030204" pitchFamily="18" charset="0"/>
                        </a:rPr>
                        <m:t>𝐻𝑃𝑅</m:t>
                      </m:r>
                      <m:r>
                        <a:rPr lang="en-AU" sz="3200" b="0" i="1" smtClean="0">
                          <a:latin typeface="Cambria Math" panose="02040503050406030204" pitchFamily="18" charset="0"/>
                        </a:rPr>
                        <m:t> −1=0.80 −1=−0.20=</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𝟐𝟎</m:t>
                      </m:r>
                      <m:r>
                        <a:rPr lang="en-AU" sz="3200" b="1" i="1" smtClean="0">
                          <a:solidFill>
                            <a:srgbClr val="00306E"/>
                          </a:solidFill>
                          <a:latin typeface="Cambria Math" panose="02040503050406030204" pitchFamily="18" charset="0"/>
                        </a:rPr>
                        <m:t>%</m:t>
                      </m:r>
                    </m:oMath>
                  </m:oMathPara>
                </a14:m>
                <a:endParaRPr lang="en-AU" sz="3200" b="1" dirty="0"/>
              </a:p>
            </p:txBody>
          </p:sp>
        </mc:Choice>
        <mc:Fallback xmlns="">
          <p:sp>
            <p:nvSpPr>
              <p:cNvPr id="8" name="TextBox 7">
                <a:extLst>
                  <a:ext uri="{FF2B5EF4-FFF2-40B4-BE49-F238E27FC236}">
                    <a16:creationId xmlns:a16="http://schemas.microsoft.com/office/drawing/2014/main" id="{7540A2F9-6130-4BBC-A2C9-8A49E235F409}"/>
                  </a:ext>
                </a:extLst>
              </p:cNvPr>
              <p:cNvSpPr txBox="1">
                <a:spLocks noRot="1" noChangeAspect="1" noMove="1" noResize="1" noEditPoints="1" noAdjustHandles="1" noChangeArrowheads="1" noChangeShapeType="1" noTextEdit="1"/>
              </p:cNvSpPr>
              <p:nvPr/>
            </p:nvSpPr>
            <p:spPr>
              <a:xfrm>
                <a:off x="2031984" y="8870077"/>
                <a:ext cx="8467446" cy="492443"/>
              </a:xfrm>
              <a:prstGeom prst="rect">
                <a:avLst/>
              </a:prstGeom>
              <a:blipFill>
                <a:blip r:embed="rId3"/>
                <a:stretch>
                  <a:fillRect/>
                </a:stretch>
              </a:blipFill>
            </p:spPr>
            <p:txBody>
              <a:bodyPr/>
              <a:lstStyle/>
              <a:p>
                <a:r>
                  <a:rPr lang="en-AU">
                    <a:noFill/>
                  </a:rPr>
                  <a:t> </a:t>
                </a:r>
              </a:p>
            </p:txBody>
          </p:sp>
        </mc:Fallback>
      </mc:AlternateContent>
      <p:sp>
        <p:nvSpPr>
          <p:cNvPr id="6" name="Text Placeholder 3">
            <a:extLst>
              <a:ext uri="{FF2B5EF4-FFF2-40B4-BE49-F238E27FC236}">
                <a16:creationId xmlns:a16="http://schemas.microsoft.com/office/drawing/2014/main" id="{A09D90EE-5773-4582-BC82-7829F4360380}"/>
              </a:ext>
            </a:extLst>
          </p:cNvPr>
          <p:cNvSpPr txBox="1">
            <a:spLocks/>
          </p:cNvSpPr>
          <p:nvPr/>
        </p:nvSpPr>
        <p:spPr>
          <a:xfrm>
            <a:off x="12591919" y="3001384"/>
            <a:ext cx="9971594" cy="3856616"/>
          </a:xfrm>
          <a:prstGeom prst="rect">
            <a:avLst/>
          </a:prstGeom>
        </p:spPr>
        <p:txBody>
          <a:bodyPr vert="horz" lIns="91440" tIns="45720" rIns="91440" bIns="45720" numCol="1" rtlCol="0">
            <a:norm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a:t>Example 4 (</a:t>
            </a:r>
            <a:r>
              <a:rPr lang="en-US" b="1" dirty="0">
                <a:solidFill>
                  <a:srgbClr val="2B47E7"/>
                </a:solidFill>
              </a:rPr>
              <a:t>Multi-Period</a:t>
            </a:r>
            <a:r>
              <a:rPr lang="en-US" b="1" dirty="0"/>
              <a:t>): </a:t>
            </a:r>
            <a:r>
              <a:rPr lang="en-US" dirty="0"/>
              <a:t>Consider an investment that cost $1000 and is worth $750 after being held for two years. What are the annual HPR and annual HPY for your investment?</a:t>
            </a:r>
          </a:p>
          <a:p>
            <a:endParaRPr lang="en-AU" dirty="0"/>
          </a:p>
          <a:p>
            <a:r>
              <a:rPr lang="en-AU" b="1" dirty="0"/>
              <a:t>Solution:</a:t>
            </a:r>
          </a:p>
          <a:p>
            <a:endParaRPr lang="en-AU" b="1" dirty="0"/>
          </a:p>
          <a:p>
            <a:endParaRPr lang="en-AU"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94C497-4E2C-4E97-B544-71ED777F9A1B}"/>
                  </a:ext>
                </a:extLst>
              </p:cNvPr>
              <p:cNvSpPr txBox="1"/>
              <p:nvPr/>
            </p:nvSpPr>
            <p:spPr>
              <a:xfrm>
                <a:off x="12591919" y="6858000"/>
                <a:ext cx="10205807" cy="1022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𝐻𝑃𝑅</m:t>
                      </m:r>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𝐸𝑛𝑑𝑖𝑛𝑔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num>
                        <m:den>
                          <m:r>
                            <a:rPr lang="en-AU" sz="3200" b="0" i="1" smtClean="0">
                              <a:latin typeface="Cambria Math" panose="02040503050406030204" pitchFamily="18" charset="0"/>
                            </a:rPr>
                            <m:t>𝐵𝑒𝑔𝑖𝑛𝑛𝑖𝑛𝑔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den>
                      </m:f>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750</m:t>
                          </m:r>
                        </m:num>
                        <m:den>
                          <m:r>
                            <a:rPr lang="en-AU" sz="3200" b="0" i="1" smtClean="0">
                              <a:latin typeface="Cambria Math" panose="02040503050406030204" pitchFamily="18" charset="0"/>
                            </a:rPr>
                            <m:t>1000</m:t>
                          </m:r>
                        </m:den>
                      </m:f>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𝟎</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𝟕𝟓</m:t>
                      </m:r>
                    </m:oMath>
                  </m:oMathPara>
                </a14:m>
                <a:endParaRPr lang="en-AU" sz="3200" b="1" dirty="0"/>
              </a:p>
            </p:txBody>
          </p:sp>
        </mc:Choice>
        <mc:Fallback xmlns="">
          <p:sp>
            <p:nvSpPr>
              <p:cNvPr id="9" name="TextBox 8">
                <a:extLst>
                  <a:ext uri="{FF2B5EF4-FFF2-40B4-BE49-F238E27FC236}">
                    <a16:creationId xmlns:a16="http://schemas.microsoft.com/office/drawing/2014/main" id="{6B94C497-4E2C-4E97-B544-71ED777F9A1B}"/>
                  </a:ext>
                </a:extLst>
              </p:cNvPr>
              <p:cNvSpPr txBox="1">
                <a:spLocks noRot="1" noChangeAspect="1" noMove="1" noResize="1" noEditPoints="1" noAdjustHandles="1" noChangeArrowheads="1" noChangeShapeType="1" noTextEdit="1"/>
              </p:cNvSpPr>
              <p:nvPr/>
            </p:nvSpPr>
            <p:spPr>
              <a:xfrm>
                <a:off x="12591919" y="6858000"/>
                <a:ext cx="10205807" cy="1022588"/>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C20212-1539-4439-BB3F-E77E0877226D}"/>
                  </a:ext>
                </a:extLst>
              </p:cNvPr>
              <p:cNvSpPr/>
              <p:nvPr/>
            </p:nvSpPr>
            <p:spPr>
              <a:xfrm>
                <a:off x="12591919" y="8636481"/>
                <a:ext cx="8255080" cy="603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𝐻𝑃𝑅</m:t>
                      </m:r>
                      <m:r>
                        <a:rPr lang="en-NZ" sz="3200" i="1" smtClean="0">
                          <a:latin typeface="Cambria Math" panose="02040503050406030204" pitchFamily="18" charset="0"/>
                        </a:rPr>
                        <m:t>=</m:t>
                      </m:r>
                      <m:sSup>
                        <m:sSupPr>
                          <m:ctrlPr>
                            <a:rPr lang="en-NZ" sz="3200" i="1">
                              <a:latin typeface="Cambria Math" panose="02040503050406030204" pitchFamily="18" charset="0"/>
                            </a:rPr>
                          </m:ctrlPr>
                        </m:sSupPr>
                        <m:e>
                          <m:r>
                            <a:rPr lang="en-NZ" sz="3200" i="1">
                              <a:latin typeface="Cambria Math" panose="02040503050406030204" pitchFamily="18" charset="0"/>
                            </a:rPr>
                            <m:t>𝐻𝑃𝑅</m:t>
                          </m:r>
                        </m:e>
                        <m:sup>
                          <m:r>
                            <a:rPr lang="en-NZ" sz="3200" i="1">
                              <a:latin typeface="Cambria Math" panose="02040503050406030204" pitchFamily="18" charset="0"/>
                            </a:rPr>
                            <m:t>1/</m:t>
                          </m:r>
                          <m:r>
                            <a:rPr lang="en-NZ" sz="3200" i="1">
                              <a:latin typeface="Cambria Math" panose="02040503050406030204" pitchFamily="18" charset="0"/>
                            </a:rPr>
                            <m:t>𝑛</m:t>
                          </m:r>
                        </m:sup>
                      </m:sSup>
                      <m:r>
                        <a:rPr lang="en-AU" sz="3200" b="0" i="1" smtClean="0">
                          <a:latin typeface="Cambria Math" panose="02040503050406030204" pitchFamily="18" charset="0"/>
                        </a:rPr>
                        <m:t>=</m:t>
                      </m:r>
                      <m:sSup>
                        <m:sSupPr>
                          <m:ctrlPr>
                            <a:rPr lang="en-AU" sz="3200" b="0" i="1" smtClean="0">
                              <a:latin typeface="Cambria Math" panose="02040503050406030204" pitchFamily="18" charset="0"/>
                            </a:rPr>
                          </m:ctrlPr>
                        </m:sSupPr>
                        <m:e>
                          <m:d>
                            <m:dPr>
                              <m:ctrlPr>
                                <a:rPr lang="en-AU" sz="3200" b="0" i="1" smtClean="0">
                                  <a:latin typeface="Cambria Math" panose="02040503050406030204" pitchFamily="18" charset="0"/>
                                </a:rPr>
                              </m:ctrlPr>
                            </m:dPr>
                            <m:e>
                              <m:r>
                                <a:rPr lang="en-AU" sz="3200" b="0" i="1" smtClean="0">
                                  <a:latin typeface="Cambria Math" panose="02040503050406030204" pitchFamily="18" charset="0"/>
                                </a:rPr>
                                <m:t>0.75</m:t>
                              </m:r>
                            </m:e>
                          </m:d>
                        </m:e>
                        <m:sup>
                          <m:r>
                            <a:rPr lang="en-AU" sz="3200" b="0" i="1" smtClean="0">
                              <a:latin typeface="Cambria Math" panose="02040503050406030204" pitchFamily="18" charset="0"/>
                            </a:rPr>
                            <m:t>1/2</m:t>
                          </m:r>
                        </m:sup>
                      </m:sSup>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𝟎</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𝟖𝟔𝟔</m:t>
                      </m:r>
                    </m:oMath>
                  </m:oMathPara>
                </a14:m>
                <a:endParaRPr lang="en-AU" sz="3200" b="1" dirty="0"/>
              </a:p>
            </p:txBody>
          </p:sp>
        </mc:Choice>
        <mc:Fallback xmlns="">
          <p:sp>
            <p:nvSpPr>
              <p:cNvPr id="3" name="Rectangle 2">
                <a:extLst>
                  <a:ext uri="{FF2B5EF4-FFF2-40B4-BE49-F238E27FC236}">
                    <a16:creationId xmlns:a16="http://schemas.microsoft.com/office/drawing/2014/main" id="{95C20212-1539-4439-BB3F-E77E0877226D}"/>
                  </a:ext>
                </a:extLst>
              </p:cNvPr>
              <p:cNvSpPr>
                <a:spLocks noRot="1" noChangeAspect="1" noMove="1" noResize="1" noEditPoints="1" noAdjustHandles="1" noChangeArrowheads="1" noChangeShapeType="1" noTextEdit="1"/>
              </p:cNvSpPr>
              <p:nvPr/>
            </p:nvSpPr>
            <p:spPr>
              <a:xfrm>
                <a:off x="12591919" y="8636481"/>
                <a:ext cx="8255080" cy="603242"/>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52FC1F9-95C1-419E-BB7D-01E4A4F5E270}"/>
                  </a:ext>
                </a:extLst>
              </p:cNvPr>
              <p:cNvSpPr/>
              <p:nvPr/>
            </p:nvSpPr>
            <p:spPr>
              <a:xfrm>
                <a:off x="12724923" y="9995616"/>
                <a:ext cx="6449266"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𝐻𝑃𝑌</m:t>
                      </m:r>
                      <m:r>
                        <a:rPr lang="en-NZ" sz="3200" i="1" smtClean="0">
                          <a:latin typeface="Cambria Math" panose="02040503050406030204" pitchFamily="18" charset="0"/>
                        </a:rPr>
                        <m:t>=</m:t>
                      </m:r>
                      <m:r>
                        <a:rPr lang="en-AU" sz="3200" b="0" i="1" smtClean="0">
                          <a:latin typeface="Cambria Math" panose="02040503050406030204" pitchFamily="18" charset="0"/>
                        </a:rPr>
                        <m:t>𝐴𝑛𝑛𝑢𝑎𝑙</m:t>
                      </m:r>
                      <m:r>
                        <a:rPr lang="en-AU" sz="3200" b="0" i="1" smtClean="0">
                          <a:latin typeface="Cambria Math" panose="02040503050406030204" pitchFamily="18" charset="0"/>
                        </a:rPr>
                        <m:t> </m:t>
                      </m:r>
                      <m:r>
                        <a:rPr lang="en-AU" sz="3200" b="0" i="1" smtClean="0">
                          <a:latin typeface="Cambria Math" panose="02040503050406030204" pitchFamily="18" charset="0"/>
                        </a:rPr>
                        <m:t>𝐻𝑃𝑅</m:t>
                      </m:r>
                      <m:r>
                        <a:rPr lang="en-AU" sz="3200" b="0" i="1" smtClean="0">
                          <a:latin typeface="Cambria Math" panose="02040503050406030204" pitchFamily="18" charset="0"/>
                        </a:rPr>
                        <m:t>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=0.866 −1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=−0.134=</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𝟏𝟑</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𝟒</m:t>
                      </m:r>
                      <m:r>
                        <a:rPr lang="en-AU" sz="3200" b="1" i="1" smtClean="0">
                          <a:solidFill>
                            <a:srgbClr val="00306E"/>
                          </a:solidFill>
                          <a:latin typeface="Cambria Math" panose="02040503050406030204" pitchFamily="18" charset="0"/>
                        </a:rPr>
                        <m:t>%</m:t>
                      </m:r>
                    </m:oMath>
                  </m:oMathPara>
                </a14:m>
                <a:endParaRPr lang="en-AU" sz="3200" b="1" dirty="0"/>
              </a:p>
            </p:txBody>
          </p:sp>
        </mc:Choice>
        <mc:Fallback xmlns="">
          <p:sp>
            <p:nvSpPr>
              <p:cNvPr id="10" name="Rectangle 9">
                <a:extLst>
                  <a:ext uri="{FF2B5EF4-FFF2-40B4-BE49-F238E27FC236}">
                    <a16:creationId xmlns:a16="http://schemas.microsoft.com/office/drawing/2014/main" id="{352FC1F9-95C1-419E-BB7D-01E4A4F5E270}"/>
                  </a:ext>
                </a:extLst>
              </p:cNvPr>
              <p:cNvSpPr>
                <a:spLocks noRot="1" noChangeAspect="1" noMove="1" noResize="1" noEditPoints="1" noAdjustHandles="1" noChangeArrowheads="1" noChangeShapeType="1" noTextEdit="1"/>
              </p:cNvSpPr>
              <p:nvPr/>
            </p:nvSpPr>
            <p:spPr>
              <a:xfrm>
                <a:off x="12724923" y="9995616"/>
                <a:ext cx="6449266" cy="1569660"/>
              </a:xfrm>
              <a:prstGeom prst="rect">
                <a:avLst/>
              </a:prstGeom>
              <a:blipFill>
                <a:blip r:embed="rId6"/>
                <a:stretch>
                  <a:fillRect/>
                </a:stretch>
              </a:blipFill>
            </p:spPr>
            <p:txBody>
              <a:bodyPr/>
              <a:lstStyle/>
              <a:p>
                <a:r>
                  <a:rPr lang="en-AU">
                    <a:noFill/>
                  </a:rPr>
                  <a:t> </a:t>
                </a:r>
              </a:p>
            </p:txBody>
          </p:sp>
        </mc:Fallback>
      </mc:AlternateContent>
      <p:sp>
        <p:nvSpPr>
          <p:cNvPr id="11" name="Rectangle 10"/>
          <p:cNvSpPr/>
          <p:nvPr/>
        </p:nvSpPr>
        <p:spPr>
          <a:xfrm>
            <a:off x="12591919" y="5471196"/>
            <a:ext cx="10356571" cy="6646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p:cNvSpPr/>
          <p:nvPr/>
        </p:nvSpPr>
        <p:spPr>
          <a:xfrm>
            <a:off x="1749485" y="5471196"/>
            <a:ext cx="10356571" cy="660329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E13839C8-EB3A-EE08-D18C-1F483CF85464}"/>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271765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0FE1-3E5F-4B11-8A81-ACA9D7BA2A39}"/>
              </a:ext>
            </a:extLst>
          </p:cNvPr>
          <p:cNvSpPr>
            <a:spLocks noGrp="1"/>
          </p:cNvSpPr>
          <p:nvPr>
            <p:ph type="title"/>
          </p:nvPr>
        </p:nvSpPr>
        <p:spPr>
          <a:xfrm>
            <a:off x="2031984" y="2030400"/>
            <a:ext cx="19863740" cy="829178"/>
          </a:xfrm>
        </p:spPr>
        <p:txBody>
          <a:bodyPr>
            <a:normAutofit/>
          </a:bodyPr>
          <a:lstStyle/>
          <a:p>
            <a:r>
              <a:rPr lang="en-AU" sz="4800" dirty="0"/>
              <a:t>Example 5: when holding period is </a:t>
            </a:r>
            <a:r>
              <a:rPr lang="en-AU" sz="4800" dirty="0">
                <a:solidFill>
                  <a:schemeClr val="accent1"/>
                </a:solidFill>
              </a:rPr>
              <a:t>less than a year</a:t>
            </a:r>
          </a:p>
        </p:txBody>
      </p:sp>
      <p:sp>
        <p:nvSpPr>
          <p:cNvPr id="6" name="Text Placeholder 3">
            <a:extLst>
              <a:ext uri="{FF2B5EF4-FFF2-40B4-BE49-F238E27FC236}">
                <a16:creationId xmlns:a16="http://schemas.microsoft.com/office/drawing/2014/main" id="{A09D90EE-5773-4582-BC82-7829F4360380}"/>
              </a:ext>
            </a:extLst>
          </p:cNvPr>
          <p:cNvSpPr txBox="1">
            <a:spLocks/>
          </p:cNvSpPr>
          <p:nvPr/>
        </p:nvSpPr>
        <p:spPr>
          <a:xfrm>
            <a:off x="2003655" y="3325091"/>
            <a:ext cx="19863740" cy="2676698"/>
          </a:xfrm>
          <a:prstGeom prst="rect">
            <a:avLst/>
          </a:prstGeom>
        </p:spPr>
        <p:txBody>
          <a:bodyPr vert="horz" lIns="91440" tIns="45720" rIns="91440" bIns="45720" numCol="1" rtlCol="0">
            <a:normAutofit/>
          </a:bodyPr>
          <a:lstStyle>
            <a:lvl1pPr marL="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1pPr>
            <a:lvl2pPr marL="9144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2pPr>
            <a:lvl3pPr marL="18288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3pPr>
            <a:lvl4pPr marL="27432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4pPr>
            <a:lvl5pPr marL="3657600" indent="0" algn="l" defTabSz="1828800" rtl="0" eaLnBrk="1" latinLnBrk="0" hangingPunct="1">
              <a:lnSpc>
                <a:spcPts val="4200"/>
              </a:lnSpc>
              <a:spcBef>
                <a:spcPts val="0"/>
              </a:spcBef>
              <a:buFont typeface="Arial" panose="020B0604020202020204" pitchFamily="34" charset="0"/>
              <a:buNone/>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Consider an investment of $100 held for only six months that earned a return of $12. What are the annual HPR and annual HPY for your investment?</a:t>
            </a:r>
          </a:p>
          <a:p>
            <a:endParaRPr lang="en-AU" dirty="0"/>
          </a:p>
          <a:p>
            <a:r>
              <a:rPr lang="en-AU" b="1" dirty="0"/>
              <a:t>Solution:</a:t>
            </a:r>
          </a:p>
          <a:p>
            <a:endParaRPr lang="en-AU" b="1" dirty="0"/>
          </a:p>
          <a:p>
            <a:endParaRPr lang="en-AU"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94C497-4E2C-4E97-B544-71ED777F9A1B}"/>
                  </a:ext>
                </a:extLst>
              </p:cNvPr>
              <p:cNvSpPr txBox="1"/>
              <p:nvPr/>
            </p:nvSpPr>
            <p:spPr>
              <a:xfrm>
                <a:off x="2031984" y="6246388"/>
                <a:ext cx="11851962" cy="1022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𝐻𝑃𝑅</m:t>
                      </m:r>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𝐸𝑛𝑑𝑖𝑛𝑔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num>
                        <m:den>
                          <m:r>
                            <a:rPr lang="en-AU" sz="3200" b="0" i="1" smtClean="0">
                              <a:latin typeface="Cambria Math" panose="02040503050406030204" pitchFamily="18" charset="0"/>
                            </a:rPr>
                            <m:t>𝐵𝑒𝑔𝑖𝑛𝑛𝑖𝑛𝑔</m:t>
                          </m:r>
                          <m:r>
                            <a:rPr lang="en-AU" sz="3200" b="0" i="1" smtClean="0">
                              <a:latin typeface="Cambria Math" panose="02040503050406030204" pitchFamily="18" charset="0"/>
                            </a:rPr>
                            <m:t> </m:t>
                          </m:r>
                          <m:r>
                            <a:rPr lang="en-AU" sz="3200" b="0" i="1" smtClean="0">
                              <a:latin typeface="Cambria Math" panose="02040503050406030204" pitchFamily="18" charset="0"/>
                            </a:rPr>
                            <m:t>𝑉𝑎𝑙𝑢𝑒</m:t>
                          </m:r>
                          <m:r>
                            <a:rPr lang="en-AU" sz="3200" b="0" i="1" smtClean="0">
                              <a:latin typeface="Cambria Math" panose="02040503050406030204" pitchFamily="18" charset="0"/>
                            </a:rPr>
                            <m:t> </m:t>
                          </m:r>
                          <m:r>
                            <a:rPr lang="en-AU" sz="3200" b="0" i="1" smtClean="0">
                              <a:latin typeface="Cambria Math" panose="02040503050406030204" pitchFamily="18" charset="0"/>
                            </a:rPr>
                            <m:t>𝑜𝑓</m:t>
                          </m:r>
                          <m:r>
                            <a:rPr lang="en-AU" sz="3200" b="0" i="1" smtClean="0">
                              <a:latin typeface="Cambria Math" panose="02040503050406030204" pitchFamily="18" charset="0"/>
                            </a:rPr>
                            <m:t> </m:t>
                          </m:r>
                          <m:r>
                            <a:rPr lang="en-AU" sz="3200" b="0" i="1" smtClean="0">
                              <a:latin typeface="Cambria Math" panose="02040503050406030204" pitchFamily="18" charset="0"/>
                            </a:rPr>
                            <m:t>𝐼𝑛𝑣𝑒𝑠𝑡𝑚𝑒𝑛𝑡</m:t>
                          </m:r>
                        </m:den>
                      </m:f>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112</m:t>
                          </m:r>
                        </m:num>
                        <m:den>
                          <m:r>
                            <a:rPr lang="en-AU" sz="3200" b="0" i="1" smtClean="0">
                              <a:latin typeface="Cambria Math" panose="02040503050406030204" pitchFamily="18" charset="0"/>
                            </a:rPr>
                            <m:t>100</m:t>
                          </m:r>
                        </m:den>
                      </m:f>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𝟏</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𝟏𝟐</m:t>
                      </m:r>
                      <m:r>
                        <a:rPr lang="en-AU" sz="3200" b="1" i="1" smtClean="0">
                          <a:solidFill>
                            <a:srgbClr val="00306E"/>
                          </a:solidFill>
                          <a:latin typeface="Cambria Math" panose="02040503050406030204" pitchFamily="18" charset="0"/>
                        </a:rPr>
                        <m:t> </m:t>
                      </m:r>
                      <m:r>
                        <a:rPr lang="en-AU" sz="3200" b="0" i="1" smtClean="0">
                          <a:solidFill>
                            <a:schemeClr val="tx1"/>
                          </a:solidFill>
                          <a:latin typeface="Cambria Math" panose="02040503050406030204" pitchFamily="18" charset="0"/>
                        </a:rPr>
                        <m:t>(</m:t>
                      </m:r>
                      <m:r>
                        <a:rPr lang="en-AU" sz="3200" b="0" i="1" smtClean="0">
                          <a:solidFill>
                            <a:schemeClr val="tx1"/>
                          </a:solidFill>
                          <a:latin typeface="Cambria Math" panose="02040503050406030204" pitchFamily="18" charset="0"/>
                        </a:rPr>
                        <m:t>𝑛</m:t>
                      </m:r>
                      <m:r>
                        <a:rPr lang="en-AU" sz="3200" b="0" i="1" smtClean="0">
                          <a:solidFill>
                            <a:schemeClr val="tx1"/>
                          </a:solidFill>
                          <a:latin typeface="Cambria Math" panose="02040503050406030204" pitchFamily="18" charset="0"/>
                        </a:rPr>
                        <m:t>=0.5)</m:t>
                      </m:r>
                    </m:oMath>
                  </m:oMathPara>
                </a14:m>
                <a:endParaRPr lang="en-AU" sz="3200" i="1" dirty="0"/>
              </a:p>
            </p:txBody>
          </p:sp>
        </mc:Choice>
        <mc:Fallback xmlns="">
          <p:sp>
            <p:nvSpPr>
              <p:cNvPr id="9" name="TextBox 8">
                <a:extLst>
                  <a:ext uri="{FF2B5EF4-FFF2-40B4-BE49-F238E27FC236}">
                    <a16:creationId xmlns:a16="http://schemas.microsoft.com/office/drawing/2014/main" id="{6B94C497-4E2C-4E97-B544-71ED777F9A1B}"/>
                  </a:ext>
                </a:extLst>
              </p:cNvPr>
              <p:cNvSpPr txBox="1">
                <a:spLocks noRot="1" noChangeAspect="1" noMove="1" noResize="1" noEditPoints="1" noAdjustHandles="1" noChangeArrowheads="1" noChangeShapeType="1" noTextEdit="1"/>
              </p:cNvSpPr>
              <p:nvPr/>
            </p:nvSpPr>
            <p:spPr>
              <a:xfrm>
                <a:off x="2031984" y="6246388"/>
                <a:ext cx="11851962" cy="1022588"/>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C20212-1539-4439-BB3F-E77E0877226D}"/>
                  </a:ext>
                </a:extLst>
              </p:cNvPr>
              <p:cNvSpPr/>
              <p:nvPr/>
            </p:nvSpPr>
            <p:spPr>
              <a:xfrm>
                <a:off x="2003655" y="8050080"/>
                <a:ext cx="8734379" cy="603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𝐻𝑃𝑅</m:t>
                      </m:r>
                      <m:r>
                        <a:rPr lang="en-NZ" sz="3200" i="1" smtClean="0">
                          <a:latin typeface="Cambria Math" panose="02040503050406030204" pitchFamily="18" charset="0"/>
                        </a:rPr>
                        <m:t>=</m:t>
                      </m:r>
                      <m:sSup>
                        <m:sSupPr>
                          <m:ctrlPr>
                            <a:rPr lang="en-NZ" sz="3200" i="1">
                              <a:latin typeface="Cambria Math" panose="02040503050406030204" pitchFamily="18" charset="0"/>
                            </a:rPr>
                          </m:ctrlPr>
                        </m:sSupPr>
                        <m:e>
                          <m:r>
                            <a:rPr lang="en-NZ" sz="3200" i="1">
                              <a:latin typeface="Cambria Math" panose="02040503050406030204" pitchFamily="18" charset="0"/>
                            </a:rPr>
                            <m:t>𝐻𝑃𝑅</m:t>
                          </m:r>
                        </m:e>
                        <m:sup>
                          <m:r>
                            <a:rPr lang="en-NZ" sz="3200" i="1">
                              <a:latin typeface="Cambria Math" panose="02040503050406030204" pitchFamily="18" charset="0"/>
                            </a:rPr>
                            <m:t>1/</m:t>
                          </m:r>
                          <m:r>
                            <a:rPr lang="en-NZ" sz="3200" i="1">
                              <a:latin typeface="Cambria Math" panose="02040503050406030204" pitchFamily="18" charset="0"/>
                            </a:rPr>
                            <m:t>𝑛</m:t>
                          </m:r>
                        </m:sup>
                      </m:sSup>
                      <m:r>
                        <a:rPr lang="en-AU" sz="3200" b="0" i="1" smtClean="0">
                          <a:latin typeface="Cambria Math" panose="02040503050406030204" pitchFamily="18" charset="0"/>
                        </a:rPr>
                        <m:t>=</m:t>
                      </m:r>
                      <m:sSup>
                        <m:sSupPr>
                          <m:ctrlPr>
                            <a:rPr lang="en-AU" sz="3200" b="0" i="1" smtClean="0">
                              <a:latin typeface="Cambria Math" panose="02040503050406030204" pitchFamily="18" charset="0"/>
                            </a:rPr>
                          </m:ctrlPr>
                        </m:sSupPr>
                        <m:e>
                          <m:d>
                            <m:dPr>
                              <m:ctrlPr>
                                <a:rPr lang="en-AU" sz="3200" b="0" i="1" smtClean="0">
                                  <a:latin typeface="Cambria Math" panose="02040503050406030204" pitchFamily="18" charset="0"/>
                                </a:rPr>
                              </m:ctrlPr>
                            </m:dPr>
                            <m:e>
                              <m:r>
                                <a:rPr lang="en-AU" sz="3200" b="0" i="1" smtClean="0">
                                  <a:latin typeface="Cambria Math" panose="02040503050406030204" pitchFamily="18" charset="0"/>
                                </a:rPr>
                                <m:t>1.12</m:t>
                              </m:r>
                            </m:e>
                          </m:d>
                        </m:e>
                        <m:sup>
                          <m:r>
                            <a:rPr lang="en-AU" sz="3200" b="0" i="1" smtClean="0">
                              <a:latin typeface="Cambria Math" panose="02040503050406030204" pitchFamily="18" charset="0"/>
                            </a:rPr>
                            <m:t>1/0.5</m:t>
                          </m:r>
                        </m:sup>
                      </m:sSup>
                      <m:r>
                        <a:rPr lang="en-AU" sz="3200" b="0" i="1" smtClean="0">
                          <a:latin typeface="Cambria Math" panose="02040503050406030204" pitchFamily="18" charset="0"/>
                        </a:rPr>
                        <m:t>=</m:t>
                      </m:r>
                      <m:r>
                        <a:rPr lang="en-AU" sz="3200" b="1" i="1" smtClean="0">
                          <a:solidFill>
                            <a:srgbClr val="00306E"/>
                          </a:solidFill>
                          <a:latin typeface="Cambria Math" panose="02040503050406030204" pitchFamily="18" charset="0"/>
                        </a:rPr>
                        <m:t>𝟏</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𝟐𝟓𝟒𝟒</m:t>
                      </m:r>
                    </m:oMath>
                  </m:oMathPara>
                </a14:m>
                <a:endParaRPr lang="en-AU" sz="3200" b="1" dirty="0"/>
              </a:p>
            </p:txBody>
          </p:sp>
        </mc:Choice>
        <mc:Fallback xmlns="">
          <p:sp>
            <p:nvSpPr>
              <p:cNvPr id="3" name="Rectangle 2">
                <a:extLst>
                  <a:ext uri="{FF2B5EF4-FFF2-40B4-BE49-F238E27FC236}">
                    <a16:creationId xmlns:a16="http://schemas.microsoft.com/office/drawing/2014/main" id="{95C20212-1539-4439-BB3F-E77E0877226D}"/>
                  </a:ext>
                </a:extLst>
              </p:cNvPr>
              <p:cNvSpPr>
                <a:spLocks noRot="1" noChangeAspect="1" noMove="1" noResize="1" noEditPoints="1" noAdjustHandles="1" noChangeArrowheads="1" noChangeShapeType="1" noTextEdit="1"/>
              </p:cNvSpPr>
              <p:nvPr/>
            </p:nvSpPr>
            <p:spPr>
              <a:xfrm>
                <a:off x="2003655" y="8050080"/>
                <a:ext cx="8734379" cy="603242"/>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52FC1F9-95C1-419E-BB7D-01E4A4F5E270}"/>
                  </a:ext>
                </a:extLst>
              </p:cNvPr>
              <p:cNvSpPr/>
              <p:nvPr/>
            </p:nvSpPr>
            <p:spPr>
              <a:xfrm>
                <a:off x="2003655" y="9434426"/>
                <a:ext cx="6268896" cy="156966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NZ" sz="3200" i="1" smtClean="0">
                          <a:latin typeface="Cambria Math" panose="02040503050406030204" pitchFamily="18" charset="0"/>
                        </a:rPr>
                        <m:t>𝐴𝑛𝑛𝑢𝑎𝑙</m:t>
                      </m:r>
                      <m:r>
                        <a:rPr lang="en-NZ" sz="3200" i="1" smtClean="0">
                          <a:latin typeface="Cambria Math" panose="02040503050406030204" pitchFamily="18" charset="0"/>
                        </a:rPr>
                        <m:t> </m:t>
                      </m:r>
                      <m:r>
                        <a:rPr lang="en-NZ" sz="3200" i="1" smtClean="0">
                          <a:latin typeface="Cambria Math" panose="02040503050406030204" pitchFamily="18" charset="0"/>
                        </a:rPr>
                        <m:t>𝐻𝑃𝑌</m:t>
                      </m:r>
                      <m:r>
                        <a:rPr lang="en-NZ" sz="3200" i="1" smtClean="0">
                          <a:latin typeface="Cambria Math" panose="02040503050406030204" pitchFamily="18" charset="0"/>
                        </a:rPr>
                        <m:t>=</m:t>
                      </m:r>
                      <m:r>
                        <a:rPr lang="en-AU" sz="3200" b="0" i="1" smtClean="0">
                          <a:latin typeface="Cambria Math" panose="02040503050406030204" pitchFamily="18" charset="0"/>
                        </a:rPr>
                        <m:t>𝐴𝑛𝑛𝑢𝑎𝑙</m:t>
                      </m:r>
                      <m:r>
                        <a:rPr lang="en-AU" sz="3200" b="0" i="1" smtClean="0">
                          <a:latin typeface="Cambria Math" panose="02040503050406030204" pitchFamily="18" charset="0"/>
                        </a:rPr>
                        <m:t> </m:t>
                      </m:r>
                      <m:r>
                        <a:rPr lang="en-AU" sz="3200" b="0" i="1" smtClean="0">
                          <a:latin typeface="Cambria Math" panose="02040503050406030204" pitchFamily="18" charset="0"/>
                        </a:rPr>
                        <m:t>𝐻𝑃𝑅</m:t>
                      </m:r>
                      <m:r>
                        <a:rPr lang="en-AU" sz="3200" b="0" i="1" smtClean="0">
                          <a:latin typeface="Cambria Math" panose="02040503050406030204" pitchFamily="18" charset="0"/>
                        </a:rPr>
                        <m:t>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=1.2544 −1</m:t>
                      </m:r>
                    </m:oMath>
                  </m:oMathPara>
                </a14:m>
                <a:endParaRPr lang="en-AU"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                      =0.2544=</m:t>
                      </m:r>
                      <m:r>
                        <a:rPr lang="en-AU" sz="3200" b="1" i="1" smtClean="0">
                          <a:solidFill>
                            <a:srgbClr val="00306E"/>
                          </a:solidFill>
                          <a:latin typeface="Cambria Math" panose="02040503050406030204" pitchFamily="18" charset="0"/>
                        </a:rPr>
                        <m:t>𝟐𝟓</m:t>
                      </m:r>
                      <m:r>
                        <a:rPr lang="en-AU" sz="3200" b="1" i="1" smtClean="0">
                          <a:solidFill>
                            <a:srgbClr val="00306E"/>
                          </a:solidFill>
                          <a:latin typeface="Cambria Math" panose="02040503050406030204" pitchFamily="18" charset="0"/>
                        </a:rPr>
                        <m:t>.</m:t>
                      </m:r>
                      <m:r>
                        <a:rPr lang="en-AU" sz="3200" b="1" i="1" smtClean="0">
                          <a:solidFill>
                            <a:srgbClr val="00306E"/>
                          </a:solidFill>
                          <a:latin typeface="Cambria Math" panose="02040503050406030204" pitchFamily="18" charset="0"/>
                        </a:rPr>
                        <m:t>𝟒𝟒</m:t>
                      </m:r>
                      <m:r>
                        <a:rPr lang="en-AU" sz="3200" b="1" i="1" smtClean="0">
                          <a:solidFill>
                            <a:srgbClr val="00306E"/>
                          </a:solidFill>
                          <a:latin typeface="Cambria Math" panose="02040503050406030204" pitchFamily="18" charset="0"/>
                        </a:rPr>
                        <m:t>%</m:t>
                      </m:r>
                    </m:oMath>
                  </m:oMathPara>
                </a14:m>
                <a:endParaRPr lang="en-AU" sz="3200" b="1" dirty="0"/>
              </a:p>
            </p:txBody>
          </p:sp>
        </mc:Choice>
        <mc:Fallback xmlns="">
          <p:sp>
            <p:nvSpPr>
              <p:cNvPr id="10" name="Rectangle 9">
                <a:extLst>
                  <a:ext uri="{FF2B5EF4-FFF2-40B4-BE49-F238E27FC236}">
                    <a16:creationId xmlns:a16="http://schemas.microsoft.com/office/drawing/2014/main" id="{352FC1F9-95C1-419E-BB7D-01E4A4F5E270}"/>
                  </a:ext>
                </a:extLst>
              </p:cNvPr>
              <p:cNvSpPr>
                <a:spLocks noRot="1" noChangeAspect="1" noMove="1" noResize="1" noEditPoints="1" noAdjustHandles="1" noChangeArrowheads="1" noChangeShapeType="1" noTextEdit="1"/>
              </p:cNvSpPr>
              <p:nvPr/>
            </p:nvSpPr>
            <p:spPr>
              <a:xfrm>
                <a:off x="2003655" y="9434426"/>
                <a:ext cx="6268896" cy="1569660"/>
              </a:xfrm>
              <a:prstGeom prst="rect">
                <a:avLst/>
              </a:prstGeom>
              <a:blipFill>
                <a:blip r:embed="rId4"/>
                <a:stretch>
                  <a:fillRect/>
                </a:stretch>
              </a:blipFill>
            </p:spPr>
            <p:txBody>
              <a:bodyPr/>
              <a:lstStyle/>
              <a:p>
                <a:r>
                  <a:rPr lang="en-AU">
                    <a:noFill/>
                  </a:rPr>
                  <a:t> </a:t>
                </a:r>
              </a:p>
            </p:txBody>
          </p:sp>
        </mc:Fallback>
      </mc:AlternateContent>
      <p:sp>
        <p:nvSpPr>
          <p:cNvPr id="7" name="Rectangle 6"/>
          <p:cNvSpPr/>
          <p:nvPr/>
        </p:nvSpPr>
        <p:spPr>
          <a:xfrm>
            <a:off x="1749484" y="4836406"/>
            <a:ext cx="13035151" cy="723808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311A7016-066F-DBCD-70E1-77C4105342F7}"/>
              </a:ext>
            </a:extLst>
          </p:cNvPr>
          <p:cNvSpPr/>
          <p:nvPr/>
        </p:nvSpPr>
        <p:spPr>
          <a:xfrm>
            <a:off x="2031983" y="759125"/>
            <a:ext cx="5265964" cy="112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Hand-on activities</a:t>
            </a:r>
          </a:p>
        </p:txBody>
      </p:sp>
    </p:spTree>
    <p:extLst>
      <p:ext uri="{BB962C8B-B14F-4D97-AF65-F5344CB8AC3E}">
        <p14:creationId xmlns:p14="http://schemas.microsoft.com/office/powerpoint/2010/main" val="42654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Custom 4 1">
      <a:dk1>
        <a:srgbClr val="000000"/>
      </a:dk1>
      <a:lt1>
        <a:srgbClr val="FFFFFF"/>
      </a:lt1>
      <a:dk2>
        <a:srgbClr val="44546A"/>
      </a:dk2>
      <a:lt2>
        <a:srgbClr val="E7E6E6"/>
      </a:lt2>
      <a:accent1>
        <a:srgbClr val="2B49E7"/>
      </a:accent1>
      <a:accent2>
        <a:srgbClr val="FEDA2A"/>
      </a:accent2>
      <a:accent3>
        <a:srgbClr val="00306E"/>
      </a:accent3>
      <a:accent4>
        <a:srgbClr val="93A3F3"/>
      </a:accent4>
      <a:accent5>
        <a:srgbClr val="FEEC93"/>
      </a:accent5>
      <a:accent6>
        <a:srgbClr val="7F97B6"/>
      </a:accent6>
      <a:hlink>
        <a:srgbClr val="2B49E7"/>
      </a:hlink>
      <a:folHlink>
        <a:srgbClr val="FEDA2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ncoln-University-PPT-General.pptx" id="{1E8858B7-C4C0-467A-91D0-53FE1892AF52}" vid="{7C71E877-6FBF-4505-9614-E3CB0F334D76}"/>
    </a:ext>
  </a:extLst>
</a:theme>
</file>

<file path=ppt/theme/theme2.xml><?xml version="1.0" encoding="utf-8"?>
<a:theme xmlns:a="http://schemas.openxmlformats.org/drawingml/2006/main" name="1_Office Theme">
  <a:themeElements>
    <a:clrScheme name="Custom 4 1">
      <a:dk1>
        <a:srgbClr val="000000"/>
      </a:dk1>
      <a:lt1>
        <a:srgbClr val="FFFFFF"/>
      </a:lt1>
      <a:dk2>
        <a:srgbClr val="44546A"/>
      </a:dk2>
      <a:lt2>
        <a:srgbClr val="E7E6E6"/>
      </a:lt2>
      <a:accent1>
        <a:srgbClr val="2B49E7"/>
      </a:accent1>
      <a:accent2>
        <a:srgbClr val="FEDA2A"/>
      </a:accent2>
      <a:accent3>
        <a:srgbClr val="00306E"/>
      </a:accent3>
      <a:accent4>
        <a:srgbClr val="93A3F3"/>
      </a:accent4>
      <a:accent5>
        <a:srgbClr val="FEEC93"/>
      </a:accent5>
      <a:accent6>
        <a:srgbClr val="7F97B6"/>
      </a:accent6>
      <a:hlink>
        <a:srgbClr val="2B49E7"/>
      </a:hlink>
      <a:folHlink>
        <a:srgbClr val="FEDA2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ncoln-University-PPT-General.pptx" id="{1E8858B7-C4C0-467A-91D0-53FE1892AF52}" vid="{7C71E877-6FBF-4505-9614-E3CB0F334D76}"/>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illyBrown_4.3" id="{4A8240AC-69A5-6C49-B5F2-3F1810D30464}" vid="{A19CDA4A-0650-C44E-8550-E12CE946E88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E66AA9DFD4C24DB9E48890466521D7" ma:contentTypeVersion="13" ma:contentTypeDescription="Create a new document." ma:contentTypeScope="" ma:versionID="f15a15deeb3143bf8746838937e5eb80">
  <xsd:schema xmlns:xsd="http://www.w3.org/2001/XMLSchema" xmlns:xs="http://www.w3.org/2001/XMLSchema" xmlns:p="http://schemas.microsoft.com/office/2006/metadata/properties" xmlns:ns3="947da0cf-5bf2-4e37-99d8-6c73d275260c" xmlns:ns4="226d8ad8-b59a-4b04-87be-419fb0e4ad2f" targetNamespace="http://schemas.microsoft.com/office/2006/metadata/properties" ma:root="true" ma:fieldsID="ba17edeccf0456ab15ba0cb4a7ab774d" ns3:_="" ns4:_="">
    <xsd:import namespace="947da0cf-5bf2-4e37-99d8-6c73d275260c"/>
    <xsd:import namespace="226d8ad8-b59a-4b04-87be-419fb0e4ad2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7da0cf-5bf2-4e37-99d8-6c73d275260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6d8ad8-b59a-4b04-87be-419fb0e4ad2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10E71B-A2C9-4FB4-A7F0-7615B5B2E398}">
  <ds:schemaRefs>
    <ds:schemaRef ds:uri="http://schemas.microsoft.com/sharepoint/v3/contenttype/forms"/>
  </ds:schemaRefs>
</ds:datastoreItem>
</file>

<file path=customXml/itemProps2.xml><?xml version="1.0" encoding="utf-8"?>
<ds:datastoreItem xmlns:ds="http://schemas.openxmlformats.org/officeDocument/2006/customXml" ds:itemID="{19D5D79A-070B-45B9-9ED5-B33D06CE3244}">
  <ds:schemaRefs>
    <ds:schemaRef ds:uri="226d8ad8-b59a-4b04-87be-419fb0e4ad2f"/>
    <ds:schemaRef ds:uri="http://purl.org/dc/terms/"/>
    <ds:schemaRef ds:uri="http://schemas.openxmlformats.org/package/2006/metadata/core-properties"/>
    <ds:schemaRef ds:uri="947da0cf-5bf2-4e37-99d8-6c73d275260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FEF6B7C-9065-4A31-A9B1-9291B93925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7da0cf-5bf2-4e37-99d8-6c73d275260c"/>
    <ds:schemaRef ds:uri="226d8ad8-b59a-4b04-87be-419fb0e4ad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Lincoln-University-PPT-General</Template>
  <TotalTime>7525</TotalTime>
  <Words>3450</Words>
  <Application>Microsoft Office PowerPoint</Application>
  <PresentationFormat>Custom</PresentationFormat>
  <Paragraphs>569</Paragraphs>
  <Slides>54</Slides>
  <Notes>1</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65" baseType="lpstr">
      <vt:lpstr>Arial</vt:lpstr>
      <vt:lpstr>Calibri</vt:lpstr>
      <vt:lpstr>Cambria Math</vt:lpstr>
      <vt:lpstr>Helvetica</vt:lpstr>
      <vt:lpstr>Times New Roman</vt:lpstr>
      <vt:lpstr>Verdana</vt:lpstr>
      <vt:lpstr>Wingdings</vt:lpstr>
      <vt:lpstr>Office Theme</vt:lpstr>
      <vt:lpstr>1_Office Theme</vt:lpstr>
      <vt:lpstr>2_Office Theme</vt:lpstr>
      <vt:lpstr>Equation</vt:lpstr>
      <vt:lpstr>Chapter 1 Investment Setting</vt:lpstr>
      <vt:lpstr>Outline</vt:lpstr>
      <vt:lpstr>What is an investment?</vt:lpstr>
      <vt:lpstr>What is an Investment?</vt:lpstr>
      <vt:lpstr>Measures of Return and Risk</vt:lpstr>
      <vt:lpstr>Historical Rates of Return</vt:lpstr>
      <vt:lpstr>Examples: when the wealth INCREASES at the end of the holding period</vt:lpstr>
      <vt:lpstr>Examples: when the wealth DECREASES at the end of holding period</vt:lpstr>
      <vt:lpstr>Example 5: when holding period is less than a year</vt:lpstr>
      <vt:lpstr>STOP and THINK</vt:lpstr>
      <vt:lpstr>Explain the statistics in the table below</vt:lpstr>
      <vt:lpstr>Mean Historical Rates of Return – Individual Investment</vt:lpstr>
      <vt:lpstr>Example 6</vt:lpstr>
      <vt:lpstr>Example 7</vt:lpstr>
      <vt:lpstr>Mean Historical Rate of Return – Portfolio of Investments</vt:lpstr>
      <vt:lpstr>Expected Rates of Return</vt:lpstr>
      <vt:lpstr>Example 1: Expected Return for Risk-Free Investment</vt:lpstr>
      <vt:lpstr>Example 2: Expected Return for Risky Investment with Three Possible Rates of Returns</vt:lpstr>
      <vt:lpstr>Example 3: Expected Return for Risky Investment with Ten Possible Rates of Returns</vt:lpstr>
      <vt:lpstr>Risk of Expected Rates of Return</vt:lpstr>
      <vt:lpstr>Risk Measures for Expected Rates of Return</vt:lpstr>
      <vt:lpstr>Example: Absolute Risk Measures (i.e. Variance and Standard Deviation)</vt:lpstr>
      <vt:lpstr>Example: Relative Risk Measures (Coefficient of Variation)</vt:lpstr>
      <vt:lpstr>Risk Measures for Historical Rates of Return</vt:lpstr>
      <vt:lpstr>Example: Absolute Risk Measures (i.e. Variance and Standard Deviation)</vt:lpstr>
      <vt:lpstr>Determinants of Required Rate of Return</vt:lpstr>
      <vt:lpstr>Required Rates of Return</vt:lpstr>
      <vt:lpstr>EXHIBIT 1.6</vt:lpstr>
      <vt:lpstr>The Real Risk-Free Rate (RRFR)</vt:lpstr>
      <vt:lpstr>End-chapter Q3</vt:lpstr>
      <vt:lpstr>PowerPoint Presentation</vt:lpstr>
      <vt:lpstr>The Real Risk-Free Rate (RRFR)</vt:lpstr>
      <vt:lpstr>The Nominal Risk-Free Return (NRFR)</vt:lpstr>
      <vt:lpstr>EXHIBIT 1.1</vt:lpstr>
      <vt:lpstr>EXHIBIT 1.7</vt:lpstr>
      <vt:lpstr>The Nominal Risk-Free Return (NRFR)</vt:lpstr>
      <vt:lpstr>Risk Premium – Fundamental Risk Factors</vt:lpstr>
      <vt:lpstr>Example - Financial risk </vt:lpstr>
      <vt:lpstr>Example – Country Risk</vt:lpstr>
      <vt:lpstr>Other sources of uncertainty?</vt:lpstr>
      <vt:lpstr>Pandemic Uncertainty</vt:lpstr>
      <vt:lpstr>Identify Risks (10 mins)</vt:lpstr>
      <vt:lpstr>Risk Premium and Portfolio Theory</vt:lpstr>
      <vt:lpstr>Relationship between Risk and Return</vt:lpstr>
      <vt:lpstr>Relationship between Risk and Return</vt:lpstr>
      <vt:lpstr>PowerPoint Presentation</vt:lpstr>
      <vt:lpstr>PowerPoint Presentation</vt:lpstr>
      <vt:lpstr>PowerPoint Presentation</vt:lpstr>
      <vt:lpstr>EXHIBIT 1.9</vt:lpstr>
      <vt:lpstr>PowerPoint Presentation</vt:lpstr>
      <vt:lpstr>GLOBAL EQUITY PORTFOLIO RISK</vt:lpstr>
      <vt:lpstr>PowerPoint Presentation</vt:lpstr>
      <vt:lpstr>Changes in the SML</vt:lpstr>
      <vt:lpstr>End of Chapter 1</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 Linh</cp:lastModifiedBy>
  <cp:revision>233</cp:revision>
  <dcterms:created xsi:type="dcterms:W3CDTF">2018-10-13T03:38:31Z</dcterms:created>
  <dcterms:modified xsi:type="dcterms:W3CDTF">2025-02-16T07:46:44Z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-1137603959</vt:i4>
  </property>
  <property fmtid="{D5CDD505-2E9C-101B-9397-08002B2CF9AE}" pid="3" name="_NewReviewCycle">
    <vt:lpwstr/>
  </property>
  <property fmtid="{D5CDD505-2E9C-101B-9397-08002B2CF9AE}" pid="4" name="_EmailSubject">
    <vt:lpwstr>Abbreviated file - guidelines</vt:lpwstr>
  </property>
  <property fmtid="{D5CDD505-2E9C-101B-9397-08002B2CF9AE}" pid="5" name="_AuthorEmail">
    <vt:lpwstr>Emma.Pitcaithly@lincoln.ac.nz</vt:lpwstr>
  </property>
  <property fmtid="{D5CDD505-2E9C-101B-9397-08002B2CF9AE}" pid="6" name="_AuthorEmailDisplayName">
    <vt:lpwstr>Pitcaithly, Emma</vt:lpwstr>
  </property>
  <property fmtid="{D5CDD505-2E9C-101B-9397-08002B2CF9AE}" pid="7" name="_PreviousAdHocReviewCycleID">
    <vt:i4>-1560554160</vt:i4>
  </property>
  <property fmtid="{D5CDD505-2E9C-101B-9397-08002B2CF9AE}" pid="8" name="ContentTypeId">
    <vt:lpwstr>0x0101008FE66AA9DFD4C24DB9E48890466521D7</vt:lpwstr>
  </property>
  <property fmtid="{D5CDD505-2E9C-101B-9397-08002B2CF9AE}" pid="9" name="_dlc_DocIdItemGuid">
    <vt:lpwstr>ced76003-75f6-4cf0-8fe8-575cf9637d59</vt:lpwstr>
  </property>
</Properties>
</file>